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3"/>
  </p:handoutMasterIdLst>
  <p:sldIdLst>
    <p:sldId id="256" r:id="rId2"/>
    <p:sldId id="257" r:id="rId3"/>
    <p:sldId id="303" r:id="rId4"/>
    <p:sldId id="258" r:id="rId5"/>
    <p:sldId id="287" r:id="rId6"/>
    <p:sldId id="288" r:id="rId7"/>
    <p:sldId id="286" r:id="rId8"/>
    <p:sldId id="289" r:id="rId9"/>
    <p:sldId id="304" r:id="rId10"/>
    <p:sldId id="296" r:id="rId11"/>
    <p:sldId id="299" r:id="rId12"/>
    <p:sldId id="300" r:id="rId13"/>
    <p:sldId id="301" r:id="rId14"/>
    <p:sldId id="302" r:id="rId15"/>
    <p:sldId id="305" r:id="rId16"/>
    <p:sldId id="290" r:id="rId17"/>
    <p:sldId id="297" r:id="rId18"/>
    <p:sldId id="298" r:id="rId19"/>
    <p:sldId id="259" r:id="rId20"/>
    <p:sldId id="260" r:id="rId21"/>
    <p:sldId id="261" r:id="rId22"/>
    <p:sldId id="262" r:id="rId23"/>
    <p:sldId id="264" r:id="rId24"/>
    <p:sldId id="263" r:id="rId25"/>
    <p:sldId id="265" r:id="rId26"/>
    <p:sldId id="291" r:id="rId27"/>
    <p:sldId id="266" r:id="rId28"/>
    <p:sldId id="267" r:id="rId29"/>
    <p:sldId id="268" r:id="rId30"/>
    <p:sldId id="292" r:id="rId31"/>
    <p:sldId id="269" r:id="rId32"/>
    <p:sldId id="270" r:id="rId33"/>
    <p:sldId id="271" r:id="rId34"/>
    <p:sldId id="306" r:id="rId35"/>
    <p:sldId id="272" r:id="rId36"/>
    <p:sldId id="293" r:id="rId37"/>
    <p:sldId id="273" r:id="rId38"/>
    <p:sldId id="274" r:id="rId39"/>
    <p:sldId id="275" r:id="rId40"/>
    <p:sldId id="276" r:id="rId41"/>
    <p:sldId id="278" r:id="rId42"/>
    <p:sldId id="294" r:id="rId43"/>
    <p:sldId id="277" r:id="rId44"/>
    <p:sldId id="295" r:id="rId45"/>
    <p:sldId id="279" r:id="rId46"/>
    <p:sldId id="280" r:id="rId47"/>
    <p:sldId id="281" r:id="rId48"/>
    <p:sldId id="282" r:id="rId49"/>
    <p:sldId id="283" r:id="rId50"/>
    <p:sldId id="284" r:id="rId51"/>
    <p:sldId id="285" r:id="rId5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r>
              <a:rPr lang="en-US" dirty="0" smtClean="0"/>
              <a:t>Business Continuity Planning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1576449-D095-4E3A-87A8-E6775A03DC09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Jeremy Stacy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21DF1A-CEDD-45CF-8178-8A55FA308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404813"/>
            <a:ext cx="6048375" cy="750887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1125538"/>
            <a:ext cx="6048375" cy="503237"/>
          </a:xfrm>
        </p:spPr>
        <p:txBody>
          <a:bodyPr/>
          <a:lstStyle>
            <a:lvl1pPr marL="0" indent="0" algn="ctr">
              <a:buFontTx/>
              <a:buNone/>
              <a:defRPr sz="2400" b="1">
                <a:solidFill>
                  <a:srgbClr val="080808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0175" y="115888"/>
            <a:ext cx="1908175" cy="63357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15888"/>
            <a:ext cx="5572125" cy="6335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836613"/>
            <a:ext cx="3667125" cy="5614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836613"/>
            <a:ext cx="3668712" cy="5614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115888"/>
            <a:ext cx="76327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836613"/>
            <a:ext cx="7488237" cy="561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8080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80808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80808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80808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80808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80808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80808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80808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80808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6048375" cy="750887"/>
          </a:xfrm>
        </p:spPr>
        <p:txBody>
          <a:bodyPr/>
          <a:lstStyle/>
          <a:p>
            <a:pPr algn="l"/>
            <a:r>
              <a:rPr lang="en-US" dirty="0" smtClean="0"/>
              <a:t>Business Continuity </a:t>
            </a:r>
            <a:br>
              <a:rPr lang="en-US" dirty="0" smtClean="0"/>
            </a:br>
            <a:r>
              <a:rPr lang="en-US" dirty="0" smtClean="0"/>
              <a:t>Planning for Hospitals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6048375" cy="503237"/>
          </a:xfrm>
        </p:spPr>
        <p:txBody>
          <a:bodyPr/>
          <a:lstStyle/>
          <a:p>
            <a:pPr algn="l"/>
            <a:r>
              <a:rPr lang="en-US" dirty="0" smtClean="0"/>
              <a:t>Jeremy Stacy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Considerations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7088" y="2362200"/>
            <a:ext cx="7488237" cy="408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Who pays what?</a:t>
            </a:r>
          </a:p>
          <a:p>
            <a:pPr lvl="1"/>
            <a:r>
              <a:rPr lang="en-US" dirty="0" smtClean="0"/>
              <a:t>FEMA – services rendered to address the disaster</a:t>
            </a:r>
          </a:p>
          <a:p>
            <a:pPr lvl="1"/>
            <a:r>
              <a:rPr lang="en-US" dirty="0" smtClean="0"/>
              <a:t>Medicare/</a:t>
            </a:r>
            <a:r>
              <a:rPr lang="en-US" dirty="0" err="1" smtClean="0"/>
              <a:t>Medi</a:t>
            </a:r>
            <a:r>
              <a:rPr lang="en-US" dirty="0" smtClean="0"/>
              <a:t>-Cal/</a:t>
            </a:r>
            <a:r>
              <a:rPr lang="en-US" dirty="0" err="1" smtClean="0"/>
              <a:t>Pvt</a:t>
            </a:r>
            <a:r>
              <a:rPr lang="en-US" dirty="0" smtClean="0"/>
              <a:t> Insurance – services you provided outside the disaster</a:t>
            </a:r>
          </a:p>
          <a:p>
            <a:pPr lvl="1"/>
            <a:r>
              <a:rPr lang="en-US" dirty="0" smtClean="0"/>
              <a:t>Business Interruption Insurance – services you were unable to provide because of the disaster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362200"/>
            <a:ext cx="7488237" cy="408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PRIOR to a disaster</a:t>
            </a:r>
          </a:p>
          <a:p>
            <a:pPr lvl="1"/>
            <a:r>
              <a:rPr lang="en-US" dirty="0" smtClean="0"/>
              <a:t>Have policies on tracking disaster-related costs</a:t>
            </a:r>
          </a:p>
          <a:p>
            <a:pPr lvl="1"/>
            <a:r>
              <a:rPr lang="en-US" dirty="0" smtClean="0"/>
              <a:t>Establish baseline rate of utilization &amp; labor expense (document it!)</a:t>
            </a:r>
          </a:p>
          <a:p>
            <a:pPr lvl="1"/>
            <a:r>
              <a:rPr lang="en-US" dirty="0" smtClean="0"/>
              <a:t>Have at least 2 $0 cost centers for expense tracking</a:t>
            </a:r>
          </a:p>
          <a:p>
            <a:pPr lvl="1"/>
            <a:r>
              <a:rPr lang="en-US" dirty="0" smtClean="0"/>
              <a:t>Drill tracking expenses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Medicare/</a:t>
            </a:r>
            <a:r>
              <a:rPr lang="en-US" dirty="0" err="1" smtClean="0"/>
              <a:t>Medi</a:t>
            </a:r>
            <a:r>
              <a:rPr lang="en-US" dirty="0" smtClean="0"/>
              <a:t>-Cal/Insurance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362200"/>
            <a:ext cx="7488237" cy="408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IT dependent </a:t>
            </a:r>
          </a:p>
          <a:p>
            <a:pPr lvl="1"/>
            <a:r>
              <a:rPr lang="en-US" dirty="0" smtClean="0"/>
              <a:t>Cannot generate charge tickets without ADT system</a:t>
            </a:r>
          </a:p>
          <a:p>
            <a:pPr lvl="1"/>
            <a:r>
              <a:rPr lang="en-US" dirty="0" smtClean="0"/>
              <a:t>Cannot perform electronic submittals of charge tickets</a:t>
            </a:r>
          </a:p>
          <a:p>
            <a:pPr lvl="1"/>
            <a:r>
              <a:rPr lang="en-US" dirty="0" smtClean="0"/>
              <a:t>Fund transfers are electronic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Medicare/</a:t>
            </a:r>
            <a:r>
              <a:rPr lang="en-US" dirty="0" err="1" smtClean="0"/>
              <a:t>Medi</a:t>
            </a:r>
            <a:r>
              <a:rPr lang="en-US" dirty="0" smtClean="0"/>
              <a:t>-Cal/Insurance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362200"/>
            <a:ext cx="7488237" cy="408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At the onset of a disaster, you will have 2+ weeks of unpaid charges already submitted.</a:t>
            </a:r>
          </a:p>
          <a:p>
            <a:pPr lvl="1"/>
            <a:r>
              <a:rPr lang="en-US" dirty="0" smtClean="0"/>
              <a:t>Medicare/</a:t>
            </a:r>
            <a:r>
              <a:rPr lang="en-US" dirty="0" err="1" smtClean="0"/>
              <a:t>Medi</a:t>
            </a:r>
            <a:r>
              <a:rPr lang="en-US" dirty="0" smtClean="0"/>
              <a:t>-Cal – Request advance payment based on charge history (PIP payments)</a:t>
            </a:r>
          </a:p>
          <a:p>
            <a:pPr lvl="1"/>
            <a:r>
              <a:rPr lang="en-US" dirty="0" err="1" smtClean="0"/>
              <a:t>Medi</a:t>
            </a:r>
            <a:r>
              <a:rPr lang="en-US" dirty="0" smtClean="0"/>
              <a:t>-Cal – Request “Value of Claim” letter for use as collateral against emergency loan (if needed)</a:t>
            </a:r>
          </a:p>
          <a:p>
            <a:pPr lvl="1"/>
            <a:r>
              <a:rPr lang="en-US" dirty="0" smtClean="0"/>
              <a:t>Pvt. Insurance – Speak with your larger volume </a:t>
            </a:r>
            <a:r>
              <a:rPr lang="en-US" dirty="0" err="1" smtClean="0"/>
              <a:t>payors</a:t>
            </a:r>
            <a:r>
              <a:rPr lang="en-US" dirty="0" smtClean="0"/>
              <a:t> now to determine process.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Interruption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362200"/>
            <a:ext cx="7488237" cy="408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NOT a substitute for BCP!</a:t>
            </a:r>
          </a:p>
          <a:p>
            <a:pPr lvl="1"/>
            <a:r>
              <a:rPr lang="en-US" dirty="0" smtClean="0"/>
              <a:t>Often takes 72+ hours to kick in</a:t>
            </a:r>
          </a:p>
          <a:p>
            <a:pPr lvl="1"/>
            <a:r>
              <a:rPr lang="en-US" dirty="0" smtClean="0"/>
              <a:t>Claim-filing time limits</a:t>
            </a:r>
          </a:p>
          <a:p>
            <a:pPr lvl="1"/>
            <a:r>
              <a:rPr lang="en-US" dirty="0" smtClean="0"/>
              <a:t>Per-incident limits</a:t>
            </a:r>
          </a:p>
          <a:p>
            <a:pPr lvl="1"/>
            <a:r>
              <a:rPr lang="en-US" dirty="0" smtClean="0"/>
              <a:t>May exclude loss of utilities if building undamaged</a:t>
            </a:r>
          </a:p>
          <a:p>
            <a:pPr lvl="1"/>
            <a:r>
              <a:rPr lang="en-US" dirty="0" smtClean="0"/>
              <a:t>May only cover a percentage of lost profits</a:t>
            </a:r>
          </a:p>
          <a:p>
            <a:pPr lvl="1"/>
            <a:r>
              <a:rPr lang="en-US" dirty="0" smtClean="0"/>
              <a:t>Solid BCP may lower premium rates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the plan(s) - Groundwork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Business Continuity Planning for Hospitals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362200"/>
            <a:ext cx="7488237" cy="4089400"/>
          </a:xfrm>
        </p:spPr>
        <p:txBody>
          <a:bodyPr/>
          <a:lstStyle/>
          <a:p>
            <a:r>
              <a:rPr lang="en-US" dirty="0" smtClean="0"/>
              <a:t>Executive Sponsor</a:t>
            </a:r>
          </a:p>
          <a:p>
            <a:r>
              <a:rPr lang="en-US" dirty="0" smtClean="0"/>
              <a:t>Department Directors</a:t>
            </a:r>
          </a:p>
          <a:p>
            <a:r>
              <a:rPr lang="en-US" dirty="0" smtClean="0"/>
              <a:t>BCP Management Team – IT, Risk, Facilities, Disaster Coordinator, etc</a:t>
            </a:r>
          </a:p>
          <a:p>
            <a:r>
              <a:rPr lang="en-US" dirty="0" smtClean="0"/>
              <a:t>Internal Subject Matter Experts</a:t>
            </a:r>
          </a:p>
          <a:p>
            <a:pPr lvl="1"/>
            <a:r>
              <a:rPr lang="en-US" dirty="0" smtClean="0"/>
              <a:t>Poll your staff to see who has experience with disasters – Northridge, San Francisco, LA riots,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Contracted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362200"/>
            <a:ext cx="7488237" cy="4089400"/>
          </a:xfrm>
        </p:spPr>
        <p:txBody>
          <a:bodyPr/>
          <a:lstStyle/>
          <a:p>
            <a:pPr eaLnBrk="1" hangingPunct="1"/>
            <a:r>
              <a:rPr lang="en-US" dirty="0" smtClean="0"/>
              <a:t>Several Departments that are critical to continuity may be outsourced:</a:t>
            </a:r>
          </a:p>
          <a:p>
            <a:pPr lvl="1" eaLnBrk="1" hangingPunct="1"/>
            <a:r>
              <a:rPr lang="en-US" dirty="0" smtClean="0"/>
              <a:t>Food Service</a:t>
            </a:r>
          </a:p>
          <a:p>
            <a:pPr lvl="1" eaLnBrk="1" hangingPunct="1"/>
            <a:r>
              <a:rPr lang="en-US" dirty="0" smtClean="0"/>
              <a:t>Environmental Services</a:t>
            </a:r>
          </a:p>
          <a:p>
            <a:pPr lvl="1" eaLnBrk="1" hangingPunct="1"/>
            <a:r>
              <a:rPr lang="en-US" dirty="0" smtClean="0"/>
              <a:t>Patient Transportation</a:t>
            </a:r>
          </a:p>
          <a:p>
            <a:pPr lvl="1" eaLnBrk="1" hangingPunct="1"/>
            <a:r>
              <a:rPr lang="en-US" dirty="0" smtClean="0"/>
              <a:t>Sterile Processing</a:t>
            </a:r>
          </a:p>
          <a:p>
            <a:pPr lvl="1" eaLnBrk="1" hangingPunct="1"/>
            <a:r>
              <a:rPr lang="en-US" dirty="0" smtClean="0"/>
              <a:t>Facilities &amp; Engineering</a:t>
            </a:r>
          </a:p>
          <a:p>
            <a:pPr lvl="1" eaLnBrk="1" hangingPunct="1"/>
            <a:r>
              <a:rPr lang="en-US" dirty="0" smtClean="0"/>
              <a:t>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Contracted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362200"/>
            <a:ext cx="7488237" cy="4089400"/>
          </a:xfrm>
        </p:spPr>
        <p:txBody>
          <a:bodyPr/>
          <a:lstStyle/>
          <a:p>
            <a:pPr eaLnBrk="1" hangingPunct="1"/>
            <a:r>
              <a:rPr lang="en-US" dirty="0" smtClean="0"/>
              <a:t>To do:</a:t>
            </a:r>
          </a:p>
          <a:p>
            <a:pPr lvl="1" eaLnBrk="1" hangingPunct="1"/>
            <a:r>
              <a:rPr lang="en-US" dirty="0" smtClean="0"/>
              <a:t>Review contracts for “Acts of God” or “Catastrophe” clauses</a:t>
            </a:r>
          </a:p>
          <a:p>
            <a:pPr lvl="1" eaLnBrk="1" hangingPunct="1"/>
            <a:r>
              <a:rPr lang="en-US" dirty="0" smtClean="0"/>
              <a:t>Revise contracts to detail critical nature of continuity in disaster</a:t>
            </a:r>
          </a:p>
          <a:p>
            <a:pPr lvl="1" eaLnBrk="1" hangingPunct="1"/>
            <a:r>
              <a:rPr lang="en-US" dirty="0" smtClean="0"/>
              <a:t>Involve legal counsel</a:t>
            </a:r>
          </a:p>
          <a:p>
            <a:pPr lvl="1" eaLnBrk="1" hangingPunct="1"/>
            <a:r>
              <a:rPr lang="en-US" dirty="0" smtClean="0"/>
              <a:t>Integrate into BCP program as any other department</a:t>
            </a:r>
          </a:p>
          <a:p>
            <a:pPr lvl="1" eaLnBrk="1" hangingPunct="1"/>
            <a:r>
              <a:rPr lang="en-US" dirty="0" smtClean="0"/>
              <a:t>If possible, leverage the size of the outsourced entity to your advantage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Organizational: One BCP for the entire organization</a:t>
            </a:r>
          </a:p>
          <a:p>
            <a:pPr lvl="1"/>
            <a:r>
              <a:rPr lang="en-US" dirty="0" smtClean="0"/>
              <a:t>Good for small businesses or focused businesses.</a:t>
            </a:r>
          </a:p>
          <a:p>
            <a:r>
              <a:rPr lang="en-US" dirty="0" smtClean="0"/>
              <a:t>Departmental: One BCP per department</a:t>
            </a:r>
          </a:p>
          <a:p>
            <a:pPr lvl="1"/>
            <a:r>
              <a:rPr lang="en-US" dirty="0" smtClean="0"/>
              <a:t>Good for large organizations with several critical components.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362200"/>
            <a:ext cx="7488237" cy="4089400"/>
          </a:xfrm>
        </p:spPr>
        <p:txBody>
          <a:bodyPr/>
          <a:lstStyle/>
          <a:p>
            <a:r>
              <a:rPr lang="en-US" dirty="0" smtClean="0"/>
              <a:t>Understand the steps in Business Continuity Planning.</a:t>
            </a:r>
          </a:p>
          <a:p>
            <a:r>
              <a:rPr lang="en-US" dirty="0" smtClean="0"/>
              <a:t>Understand the terminology used in BCPs (RTO, RPO, etc.).</a:t>
            </a:r>
          </a:p>
          <a:p>
            <a:r>
              <a:rPr lang="en-US" dirty="0" smtClean="0"/>
              <a:t>Describe the differences between Response actions and Recovery actions.</a:t>
            </a:r>
          </a:p>
          <a:p>
            <a:r>
              <a:rPr lang="en-US" dirty="0" smtClean="0"/>
              <a:t>Understand why Business Continuity Planning is important.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 a Risk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 a Business Impact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 Response &amp; Recovery Strategies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&amp; Distribute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&amp; Maintain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Use hospital HVA</a:t>
            </a:r>
          </a:p>
          <a:p>
            <a:pPr lvl="1"/>
            <a:r>
              <a:rPr lang="en-US" dirty="0" smtClean="0"/>
              <a:t>The HVA does not replace your need to do a Risk Assessment</a:t>
            </a:r>
          </a:p>
          <a:p>
            <a:pPr lvl="1"/>
            <a:r>
              <a:rPr lang="en-US" dirty="0" smtClean="0"/>
              <a:t>That which impacts the hospital overall may have minimal impact on your department’s ability to function</a:t>
            </a:r>
          </a:p>
          <a:p>
            <a:pPr lvl="2"/>
            <a:r>
              <a:rPr lang="en-US" dirty="0" smtClean="0"/>
              <a:t>Ex – a casualty surge will not affect IS the same way it affects the hospital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Take the threats from the HVA one-by-one and consider:</a:t>
            </a:r>
          </a:p>
          <a:p>
            <a:pPr lvl="1"/>
            <a:r>
              <a:rPr lang="en-US" dirty="0" smtClean="0"/>
              <a:t>Speed of onset: sudden or gradual?</a:t>
            </a:r>
          </a:p>
          <a:p>
            <a:pPr lvl="1"/>
            <a:r>
              <a:rPr lang="en-US" dirty="0" smtClean="0"/>
              <a:t>Forewarning: yes or no?</a:t>
            </a:r>
          </a:p>
          <a:p>
            <a:pPr lvl="1"/>
            <a:r>
              <a:rPr lang="en-US" dirty="0" smtClean="0"/>
              <a:t>Preparedness of your critical vendors: prepared or unprepared?</a:t>
            </a:r>
          </a:p>
          <a:p>
            <a:pPr lvl="1"/>
            <a:r>
              <a:rPr lang="en-US" dirty="0" smtClean="0"/>
              <a:t>Preparedness of your own staff: prepared or unprepared?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Impact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How would each threat affect your department in 3 ways:</a:t>
            </a:r>
          </a:p>
          <a:p>
            <a:pPr lvl="1"/>
            <a:r>
              <a:rPr lang="en-US" dirty="0" smtClean="0"/>
              <a:t>How likely is the event?</a:t>
            </a:r>
          </a:p>
          <a:p>
            <a:pPr lvl="1"/>
            <a:r>
              <a:rPr lang="en-US" dirty="0" smtClean="0"/>
              <a:t>How much impact would it have on your ability to operate?</a:t>
            </a:r>
          </a:p>
          <a:p>
            <a:pPr lvl="1"/>
            <a:r>
              <a:rPr lang="en-US" dirty="0" smtClean="0"/>
              <a:t>How long would it impact your operation?</a:t>
            </a:r>
          </a:p>
          <a:p>
            <a:r>
              <a:rPr lang="en-US" dirty="0" smtClean="0"/>
              <a:t>Rate each on a scale of 0-3, with 3 being highest/longest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Impact Analysis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6401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Impact Analysis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362200"/>
            <a:ext cx="709612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Impact Analysis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9390" y="2571690"/>
            <a:ext cx="531495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16200000">
            <a:off x="-523844" y="4086135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Probability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539390" y="615309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Severity</a:t>
            </a:r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767990" y="4781490"/>
            <a:ext cx="50292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3215790" y="2571690"/>
            <a:ext cx="9525" cy="31242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67990" y="3486090"/>
            <a:ext cx="50292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5196990" y="2571690"/>
            <a:ext cx="9525" cy="31242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Impact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What are your critical business functions?</a:t>
            </a:r>
          </a:p>
          <a:p>
            <a:r>
              <a:rPr lang="en-US" dirty="0" smtClean="0"/>
              <a:t>What are functions you perform to support other department’s critical business functions?</a:t>
            </a:r>
          </a:p>
          <a:p>
            <a:pPr lvl="1"/>
            <a:r>
              <a:rPr lang="en-US" dirty="0" smtClean="0"/>
              <a:t>Resources needed</a:t>
            </a:r>
          </a:p>
          <a:p>
            <a:pPr lvl="1"/>
            <a:r>
              <a:rPr lang="en-US" dirty="0" smtClean="0"/>
              <a:t>Impact on Safety/Operations</a:t>
            </a:r>
          </a:p>
          <a:p>
            <a:pPr lvl="1"/>
            <a:r>
              <a:rPr lang="en-US" dirty="0" smtClean="0"/>
              <a:t>Financial impact</a:t>
            </a:r>
          </a:p>
          <a:p>
            <a:pPr lvl="1"/>
            <a:r>
              <a:rPr lang="en-US" dirty="0" smtClean="0"/>
              <a:t>Customer/Reputation impact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Impact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Recovery Time Objective (RTO)</a:t>
            </a:r>
          </a:p>
          <a:p>
            <a:pPr lvl="1"/>
            <a:r>
              <a:rPr lang="en-US" dirty="0" smtClean="0"/>
              <a:t>How long can the organization survive without your critical business function?</a:t>
            </a:r>
          </a:p>
          <a:p>
            <a:pPr lvl="2"/>
            <a:r>
              <a:rPr lang="en-US" dirty="0" smtClean="0"/>
              <a:t>Current business day?</a:t>
            </a:r>
          </a:p>
          <a:p>
            <a:pPr lvl="2"/>
            <a:r>
              <a:rPr lang="en-US" dirty="0" smtClean="0"/>
              <a:t>Tomorrow?</a:t>
            </a:r>
          </a:p>
          <a:p>
            <a:pPr lvl="2"/>
            <a:r>
              <a:rPr lang="en-US" dirty="0" smtClean="0"/>
              <a:t>A week?</a:t>
            </a:r>
          </a:p>
          <a:p>
            <a:pPr lvl="1"/>
            <a:r>
              <a:rPr lang="en-US" dirty="0" smtClean="0"/>
              <a:t>What resources are needed to ensure the restoration of the function within the RTO?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Impact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Recovery Point Objective (RPO)</a:t>
            </a:r>
          </a:p>
          <a:p>
            <a:pPr lvl="1"/>
            <a:r>
              <a:rPr lang="en-US" dirty="0" smtClean="0"/>
              <a:t>For data-reliant processes, how current does the data need to be once systems are restored?</a:t>
            </a:r>
          </a:p>
          <a:p>
            <a:pPr lvl="2"/>
            <a:r>
              <a:rPr lang="en-US" dirty="0" smtClean="0"/>
              <a:t>Last night’s backup?</a:t>
            </a:r>
          </a:p>
          <a:p>
            <a:pPr lvl="2"/>
            <a:r>
              <a:rPr lang="en-US" dirty="0" smtClean="0"/>
              <a:t>Last transaction?</a:t>
            </a:r>
          </a:p>
          <a:p>
            <a:pPr lvl="1"/>
            <a:r>
              <a:rPr lang="en-US" dirty="0" smtClean="0"/>
              <a:t>If you have a manual backup, how long is it feasible to run the manual backup before restoration is impossible?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perform business continuity planning?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Business Continuity Planning for Hospitals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362200"/>
            <a:ext cx="7488237" cy="4089400"/>
          </a:xfrm>
        </p:spPr>
        <p:txBody>
          <a:bodyPr/>
          <a:lstStyle/>
          <a:p>
            <a:r>
              <a:rPr lang="en-US" dirty="0" smtClean="0"/>
              <a:t>Does your Facilities and IT staff have the resources to meet the RTO?</a:t>
            </a:r>
          </a:p>
          <a:p>
            <a:r>
              <a:rPr lang="en-US" dirty="0" smtClean="0"/>
              <a:t>Does your IT department have the capability to meet the RPO?</a:t>
            </a:r>
          </a:p>
          <a:p>
            <a:r>
              <a:rPr lang="en-US" dirty="0" smtClean="0"/>
              <a:t>What pre-planning can the department do to mitigate delayed response?</a:t>
            </a:r>
          </a:p>
          <a:p>
            <a:pPr lvl="1"/>
            <a:r>
              <a:rPr lang="en-US" dirty="0" smtClean="0"/>
              <a:t>Pre-positioned supplies – go-bags and/or downtime kits</a:t>
            </a:r>
          </a:p>
          <a:p>
            <a:pPr lvl="1"/>
            <a:r>
              <a:rPr lang="en-US" dirty="0" smtClean="0"/>
              <a:t>Pre-designated work areas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Loss or denial of physical space</a:t>
            </a:r>
          </a:p>
          <a:p>
            <a:pPr lvl="1"/>
            <a:r>
              <a:rPr lang="en-US" dirty="0" smtClean="0"/>
              <a:t>Your work area has been destroyed and/or become inaccessible.</a:t>
            </a:r>
          </a:p>
          <a:p>
            <a:r>
              <a:rPr lang="en-US" dirty="0" smtClean="0"/>
              <a:t>Access to space, but loss of technology or utilities</a:t>
            </a:r>
          </a:p>
          <a:p>
            <a:pPr lvl="1"/>
            <a:r>
              <a:rPr lang="en-US" dirty="0" smtClean="0"/>
              <a:t>Your area is intact, but without data/power/water/etc</a:t>
            </a:r>
          </a:p>
          <a:p>
            <a:r>
              <a:rPr lang="en-US" dirty="0" smtClean="0"/>
              <a:t>Both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Financial</a:t>
            </a:r>
          </a:p>
          <a:p>
            <a:pPr lvl="1"/>
            <a:r>
              <a:rPr lang="en-US" dirty="0" smtClean="0"/>
              <a:t>The cost to recover all functions + loss of revenue</a:t>
            </a:r>
          </a:p>
          <a:p>
            <a:pPr lvl="1"/>
            <a:r>
              <a:rPr lang="en-US" dirty="0" smtClean="0"/>
              <a:t>Ex: BP oil spill cost billions to clean + lost billions in product </a:t>
            </a:r>
          </a:p>
          <a:p>
            <a:r>
              <a:rPr lang="en-US" dirty="0" smtClean="0"/>
              <a:t>Operational</a:t>
            </a:r>
          </a:p>
          <a:p>
            <a:pPr lvl="1"/>
            <a:r>
              <a:rPr lang="en-US" dirty="0" smtClean="0"/>
              <a:t>The ability to physically execute a critical business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Legal/Regulatory</a:t>
            </a:r>
          </a:p>
          <a:p>
            <a:pPr lvl="1"/>
            <a:r>
              <a:rPr lang="en-US" dirty="0" smtClean="0"/>
              <a:t>The ability to be fined, sued, or shut down.</a:t>
            </a:r>
          </a:p>
          <a:p>
            <a:r>
              <a:rPr lang="en-US" dirty="0" smtClean="0"/>
              <a:t>Customer</a:t>
            </a:r>
          </a:p>
          <a:p>
            <a:pPr lvl="1"/>
            <a:r>
              <a:rPr lang="en-US" dirty="0" smtClean="0"/>
              <a:t>The ability to retain customer base when operating in Emergency Mode</a:t>
            </a:r>
          </a:p>
          <a:p>
            <a:r>
              <a:rPr lang="en-US" dirty="0" smtClean="0"/>
              <a:t>Reputation</a:t>
            </a:r>
          </a:p>
          <a:p>
            <a:pPr lvl="1"/>
            <a:r>
              <a:rPr lang="en-US" dirty="0" smtClean="0"/>
              <a:t>The ability to retain customer base when the story gets out or recovery is complete</a:t>
            </a:r>
          </a:p>
          <a:p>
            <a:pPr lvl="1"/>
            <a:r>
              <a:rPr lang="en-US" dirty="0" smtClean="0"/>
              <a:t>BCP can make or break market share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the Plan(s) - Writing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Business Continuity Planning for Hospitals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the BCP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Shoot for simple – your staff must be able to read, understand, and implement the plan under stressful conditions</a:t>
            </a:r>
          </a:p>
          <a:p>
            <a:r>
              <a:rPr lang="en-US" dirty="0" smtClean="0"/>
              <a:t>A good plan doubles as a progress-monitoring tool for your recovery team</a:t>
            </a:r>
          </a:p>
          <a:p>
            <a:r>
              <a:rPr lang="en-US" dirty="0" smtClean="0"/>
              <a:t>Plans should be organized so they are easy to follow from response to recovery</a:t>
            </a:r>
          </a:p>
          <a:p>
            <a:r>
              <a:rPr lang="en-US" dirty="0" smtClean="0"/>
              <a:t>Write in plain language using only the amount of technical jargon needed.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the BCP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7088" y="3429000"/>
            <a:ext cx="7488237" cy="3022600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/>
              <a:t>“If you make something idiot-proof, they’ll make a better idiot.”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Introduction </a:t>
            </a:r>
          </a:p>
          <a:p>
            <a:r>
              <a:rPr lang="en-US" dirty="0" smtClean="0"/>
              <a:t>Overview</a:t>
            </a:r>
          </a:p>
          <a:p>
            <a:r>
              <a:rPr lang="en-US" dirty="0" smtClean="0"/>
              <a:t>Scenarios</a:t>
            </a:r>
          </a:p>
          <a:p>
            <a:r>
              <a:rPr lang="en-US" dirty="0" smtClean="0"/>
              <a:t>Response Team</a:t>
            </a:r>
          </a:p>
          <a:p>
            <a:r>
              <a:rPr lang="en-US" dirty="0" smtClean="0"/>
              <a:t>Response Actions (Downtime Procedures)</a:t>
            </a:r>
          </a:p>
          <a:p>
            <a:r>
              <a:rPr lang="en-US" dirty="0" smtClean="0"/>
              <a:t>Recovery Actions</a:t>
            </a:r>
          </a:p>
          <a:p>
            <a:r>
              <a:rPr lang="en-US" dirty="0" smtClean="0"/>
              <a:t>Testing &amp; Maintenance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Straight-forward list of justifications (Purpose) and planning assumptions</a:t>
            </a:r>
          </a:p>
          <a:p>
            <a:r>
              <a:rPr lang="en-US" dirty="0" smtClean="0"/>
              <a:t>Most BCPs are written for a worst-case scenario that involves multiple impact 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Identify Critical Business Functions</a:t>
            </a:r>
          </a:p>
          <a:p>
            <a:r>
              <a:rPr lang="en-US" dirty="0" smtClean="0"/>
              <a:t>Identify RTO for each</a:t>
            </a:r>
          </a:p>
          <a:p>
            <a:r>
              <a:rPr lang="en-US" dirty="0" smtClean="0"/>
              <a:t>Identify RPO for each (if applicable)</a:t>
            </a:r>
          </a:p>
          <a:p>
            <a:r>
              <a:rPr lang="en-US" dirty="0" smtClean="0"/>
              <a:t>Identify Dependencies</a:t>
            </a:r>
          </a:p>
          <a:p>
            <a:pPr lvl="1"/>
            <a:r>
              <a:rPr lang="en-US" dirty="0" smtClean="0"/>
              <a:t>Vital Records: records that must be restored</a:t>
            </a:r>
          </a:p>
          <a:p>
            <a:pPr lvl="1"/>
            <a:r>
              <a:rPr lang="en-US" dirty="0" smtClean="0"/>
              <a:t>Critical Computer Applications: any applications that support Critical Business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HIPAA</a:t>
            </a:r>
          </a:p>
          <a:p>
            <a:pPr lvl="1"/>
            <a:r>
              <a:rPr lang="en-US" dirty="0" smtClean="0"/>
              <a:t>164.308(a)(7)(ii)(A) – Data Backup Plan</a:t>
            </a:r>
          </a:p>
          <a:p>
            <a:pPr lvl="1"/>
            <a:r>
              <a:rPr lang="en-US" dirty="0" smtClean="0"/>
              <a:t>164.308(a)(7)(ii)(B) – Disaster Recovery Plan</a:t>
            </a:r>
          </a:p>
          <a:p>
            <a:pPr lvl="1"/>
            <a:r>
              <a:rPr lang="en-US" dirty="0" smtClean="0"/>
              <a:t>164.308(a)(7)(ii)(C) – Emergency Mode Operations Plan</a:t>
            </a:r>
          </a:p>
          <a:p>
            <a:pPr lvl="1"/>
            <a:r>
              <a:rPr lang="en-US" dirty="0" smtClean="0"/>
              <a:t>164.308(a)(7)(ii)(D) – Testing &amp; Revision Procedure</a:t>
            </a:r>
          </a:p>
          <a:p>
            <a:pPr lvl="1"/>
            <a:r>
              <a:rPr lang="en-US" dirty="0" smtClean="0"/>
              <a:t>164.308(a)(7)(ii)(E) – Applications and Data Criticality Assessment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Response procedures for specific scenario types</a:t>
            </a:r>
          </a:p>
          <a:p>
            <a:r>
              <a:rPr lang="en-US" dirty="0" smtClean="0"/>
              <a:t>Different from Downtime Procedures</a:t>
            </a:r>
          </a:p>
          <a:p>
            <a:pPr lvl="1"/>
            <a:r>
              <a:rPr lang="en-US" dirty="0" smtClean="0"/>
              <a:t>How would this specific scenario impact your business area? Vs. How would you continue to perform your critical function?</a:t>
            </a:r>
          </a:p>
          <a:p>
            <a:r>
              <a:rPr lang="en-US" dirty="0" smtClean="0"/>
              <a:t>Should be high-level, but still thought through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Work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Evacuation plan?  Rally points?</a:t>
            </a:r>
          </a:p>
          <a:p>
            <a:r>
              <a:rPr lang="en-US" dirty="0" smtClean="0"/>
              <a:t>What technology, utilities, equipment, size, etc. are needed to function?</a:t>
            </a:r>
          </a:p>
          <a:p>
            <a:r>
              <a:rPr lang="en-US" dirty="0" smtClean="0"/>
              <a:t>Identify an alternate work area ahead of time</a:t>
            </a:r>
          </a:p>
          <a:p>
            <a:r>
              <a:rPr lang="en-US" dirty="0" smtClean="0"/>
              <a:t>Can your critical functions be performed by staff from their homes?</a:t>
            </a:r>
          </a:p>
          <a:p>
            <a:pPr lvl="1"/>
            <a:r>
              <a:rPr lang="en-US" dirty="0" smtClean="0"/>
              <a:t>If so, are they set up to do so?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Detail Response Team members, leaders, and contact information.</a:t>
            </a:r>
          </a:p>
          <a:p>
            <a:pPr lvl="1"/>
            <a:r>
              <a:rPr lang="en-US" dirty="0" smtClean="0"/>
              <a:t>Should have primary and alternate leaders</a:t>
            </a:r>
          </a:p>
          <a:p>
            <a:pPr lvl="1"/>
            <a:r>
              <a:rPr lang="en-US" dirty="0" smtClean="0"/>
              <a:t>Always include a scribe role in your Response Team to document actions!</a:t>
            </a:r>
          </a:p>
          <a:p>
            <a:r>
              <a:rPr lang="en-US" dirty="0" smtClean="0"/>
              <a:t>Identify critical vendors if they should be considered part of Response Team (i.e. data-recovery contractors).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Don’t win the battle only to lose the war!</a:t>
            </a:r>
          </a:p>
          <a:p>
            <a:endParaRPr lang="en-US" sz="1100" dirty="0" smtClean="0"/>
          </a:p>
          <a:p>
            <a:r>
              <a:rPr lang="en-US" dirty="0" smtClean="0"/>
              <a:t>Staff: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Arial" pitchFamily="34" charset="0"/>
              <a:buChar char="–"/>
            </a:pPr>
            <a:r>
              <a:rPr lang="en-US" dirty="0" smtClean="0"/>
              <a:t>Create teams by geographic region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Arial" pitchFamily="34" charset="0"/>
              <a:buChar char="–"/>
            </a:pPr>
            <a:r>
              <a:rPr lang="en-US" dirty="0" smtClean="0"/>
              <a:t>Split teams into multiple, phased response groups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Arial" pitchFamily="34" charset="0"/>
              <a:buChar char="–"/>
            </a:pPr>
            <a:r>
              <a:rPr lang="en-US" dirty="0" smtClean="0"/>
              <a:t>Split teams into continuity and response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Disaster Response Team</a:t>
            </a:r>
          </a:p>
          <a:p>
            <a:pPr lvl="1"/>
            <a:r>
              <a:rPr lang="en-US" dirty="0" smtClean="0"/>
              <a:t>Team members who will report directly to the frontline to assist with the disaster</a:t>
            </a:r>
          </a:p>
          <a:p>
            <a:r>
              <a:rPr lang="en-US" dirty="0" smtClean="0"/>
              <a:t>Continuity Team</a:t>
            </a:r>
          </a:p>
          <a:p>
            <a:pPr lvl="1"/>
            <a:r>
              <a:rPr lang="en-US" dirty="0" smtClean="0"/>
              <a:t>Team members who will stay behind to handle routine functions and/or workplace relocation</a:t>
            </a:r>
          </a:p>
          <a:p>
            <a:r>
              <a:rPr lang="en-US" dirty="0" smtClean="0"/>
              <a:t>Know and drill your roles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Disaster Activation &amp; Notification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What triggers your BCP?</a:t>
            </a:r>
          </a:p>
          <a:p>
            <a:r>
              <a:rPr lang="en-US" dirty="0" smtClean="0"/>
              <a:t>How will staff be notified?</a:t>
            </a:r>
          </a:p>
          <a:p>
            <a:r>
              <a:rPr lang="en-US" dirty="0" smtClean="0"/>
              <a:t>What is your staff’s expected response?</a:t>
            </a:r>
          </a:p>
          <a:p>
            <a:pPr lvl="1"/>
            <a:r>
              <a:rPr lang="en-US" dirty="0" smtClean="0"/>
              <a:t>Does everyone report at once, or is there a first response team and a relief team?</a:t>
            </a:r>
          </a:p>
          <a:p>
            <a:pPr lvl="1"/>
            <a:r>
              <a:rPr lang="en-US" dirty="0" smtClean="0"/>
              <a:t>Does anyone report in the middle of the night?</a:t>
            </a:r>
          </a:p>
          <a:p>
            <a:r>
              <a:rPr lang="en-US" dirty="0" smtClean="0"/>
              <a:t>Downtime kits: Where are they?  What’s in them?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115888"/>
            <a:ext cx="7632700" cy="798512"/>
          </a:xfrm>
        </p:spPr>
        <p:txBody>
          <a:bodyPr/>
          <a:lstStyle/>
          <a:p>
            <a:r>
              <a:rPr lang="en-US" dirty="0" smtClean="0"/>
              <a:t>Response Actions</a:t>
            </a:r>
            <a:br>
              <a:rPr lang="en-US" dirty="0" smtClean="0"/>
            </a:br>
            <a:r>
              <a:rPr lang="en-US" dirty="0" smtClean="0"/>
              <a:t>(Downtime Procedures)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Where the “rubber meets the road” of the plan</a:t>
            </a:r>
          </a:p>
          <a:p>
            <a:r>
              <a:rPr lang="en-US" dirty="0" smtClean="0"/>
              <a:t>Highly specific depending on department and function</a:t>
            </a:r>
          </a:p>
          <a:p>
            <a:r>
              <a:rPr lang="en-US" dirty="0" smtClean="0"/>
              <a:t>Should be written in a way that can be understood and managed by supervisor (consider checklists)</a:t>
            </a:r>
          </a:p>
          <a:p>
            <a:r>
              <a:rPr lang="en-US" dirty="0" smtClean="0"/>
              <a:t>Should include vendor information, if not identified in Response Team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115888"/>
            <a:ext cx="7632700" cy="798512"/>
          </a:xfrm>
        </p:spPr>
        <p:txBody>
          <a:bodyPr/>
          <a:lstStyle/>
          <a:p>
            <a:r>
              <a:rPr lang="en-US" dirty="0" smtClean="0"/>
              <a:t>Response Actions</a:t>
            </a:r>
            <a:br>
              <a:rPr lang="en-US" dirty="0" smtClean="0"/>
            </a:br>
            <a:r>
              <a:rPr lang="en-US" dirty="0" smtClean="0"/>
              <a:t>(Downtime Procedures)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Dedicate 1 chapter to each Critical Business Function</a:t>
            </a:r>
          </a:p>
          <a:p>
            <a:r>
              <a:rPr lang="en-US" dirty="0" smtClean="0"/>
              <a:t>If applicable:</a:t>
            </a:r>
          </a:p>
          <a:p>
            <a:pPr lvl="1"/>
            <a:r>
              <a:rPr lang="en-US" dirty="0" smtClean="0"/>
              <a:t>How will you provide for current patients?</a:t>
            </a:r>
          </a:p>
          <a:p>
            <a:pPr lvl="1"/>
            <a:r>
              <a:rPr lang="en-US" dirty="0" smtClean="0"/>
              <a:t>How will you provide for the triage area?</a:t>
            </a:r>
          </a:p>
          <a:p>
            <a:r>
              <a:rPr lang="en-US" dirty="0" smtClean="0"/>
              <a:t>Documenting actions for patient charges is a </a:t>
            </a:r>
            <a:r>
              <a:rPr lang="en-US" b="1" dirty="0" smtClean="0"/>
              <a:t>response </a:t>
            </a:r>
            <a:r>
              <a:rPr lang="en-US" dirty="0" smtClean="0"/>
              <a:t>tactic, but processing payment charges is a </a:t>
            </a:r>
            <a:r>
              <a:rPr lang="en-US" b="1" dirty="0" smtClean="0"/>
              <a:t>recovery</a:t>
            </a:r>
            <a:r>
              <a:rPr lang="en-US" dirty="0" smtClean="0"/>
              <a:t> tactic.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Not the same as Response!</a:t>
            </a:r>
          </a:p>
          <a:p>
            <a:pPr lvl="1"/>
            <a:r>
              <a:rPr lang="en-US" dirty="0" smtClean="0"/>
              <a:t>Response = what do we do now?</a:t>
            </a:r>
          </a:p>
          <a:p>
            <a:pPr lvl="1"/>
            <a:r>
              <a:rPr lang="en-US" dirty="0" smtClean="0"/>
              <a:t>Recovery = how do we get back to normal?</a:t>
            </a:r>
          </a:p>
          <a:p>
            <a:r>
              <a:rPr lang="en-US" sz="2600" dirty="0" smtClean="0"/>
              <a:t>Most steps should be your response in reverse</a:t>
            </a:r>
          </a:p>
          <a:p>
            <a:r>
              <a:rPr lang="en-US" sz="2600" dirty="0" smtClean="0"/>
              <a:t>What systems/equipment need to be tested before returning to normal?</a:t>
            </a:r>
          </a:p>
          <a:p>
            <a:r>
              <a:rPr lang="en-US" sz="2600" dirty="0" smtClean="0"/>
              <a:t>How will vital records be rebuilt?</a:t>
            </a:r>
          </a:p>
          <a:p>
            <a:r>
              <a:rPr lang="en-US" sz="2600" dirty="0" smtClean="0"/>
              <a:t>Repatriation of work space.</a:t>
            </a:r>
          </a:p>
          <a:p>
            <a:r>
              <a:rPr lang="en-US" sz="2600" dirty="0" smtClean="0"/>
              <a:t>Rebalance staff schedules.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Testing &amp;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Orient staff to the BCP on hire</a:t>
            </a:r>
          </a:p>
          <a:p>
            <a:r>
              <a:rPr lang="en-US" dirty="0" smtClean="0"/>
              <a:t>Incorporate knowledge of BCP into job description and evaluation</a:t>
            </a:r>
          </a:p>
          <a:p>
            <a:r>
              <a:rPr lang="en-US" dirty="0" smtClean="0"/>
              <a:t>Test plan </a:t>
            </a:r>
            <a:r>
              <a:rPr lang="en-US" i="1" dirty="0" smtClean="0"/>
              <a:t>at least </a:t>
            </a:r>
            <a:r>
              <a:rPr lang="en-US" dirty="0" smtClean="0"/>
              <a:t>annually:</a:t>
            </a:r>
          </a:p>
          <a:p>
            <a:pPr lvl="1"/>
            <a:r>
              <a:rPr lang="en-US" dirty="0" smtClean="0"/>
              <a:t>Tabletop with Response Team</a:t>
            </a:r>
          </a:p>
          <a:p>
            <a:pPr lvl="1"/>
            <a:r>
              <a:rPr lang="en-US" dirty="0" smtClean="0"/>
              <a:t>Integrate into hospital-wide drill</a:t>
            </a:r>
          </a:p>
          <a:p>
            <a:pPr lvl="1"/>
            <a:r>
              <a:rPr lang="en-US" dirty="0" smtClean="0"/>
              <a:t>Drill with dependent departments (IS, Facilities, etc)</a:t>
            </a:r>
          </a:p>
          <a:p>
            <a:pPr lvl="1"/>
            <a:r>
              <a:rPr lang="en-US" dirty="0" smtClean="0"/>
              <a:t>Drill with critical vendors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IM.01.01.03</a:t>
            </a:r>
          </a:p>
          <a:p>
            <a:pPr lvl="1"/>
            <a:r>
              <a:rPr lang="en-US" sz="2000" dirty="0" smtClean="0"/>
              <a:t>The organization plans for continuity of its information management processes. </a:t>
            </a:r>
          </a:p>
          <a:p>
            <a:pPr lvl="1">
              <a:buNone/>
            </a:pPr>
            <a:r>
              <a:rPr lang="en-US" sz="2000" dirty="0" smtClean="0"/>
              <a:t>1. The organization has a written plan for managing interruptions to its information processes.</a:t>
            </a:r>
          </a:p>
          <a:p>
            <a:pPr lvl="1"/>
            <a:r>
              <a:rPr lang="en-US" sz="2000" dirty="0" smtClean="0"/>
              <a:t>The plan for managing interruptions to electronic information systems addresses the following: </a:t>
            </a:r>
          </a:p>
          <a:p>
            <a:pPr lvl="1">
              <a:buNone/>
            </a:pPr>
            <a:r>
              <a:rPr lang="en-US" sz="2000" dirty="0" smtClean="0"/>
              <a:t>2. Scheduled and unscheduled interruptions. </a:t>
            </a:r>
          </a:p>
          <a:p>
            <a:pPr lvl="1">
              <a:buNone/>
            </a:pPr>
            <a:r>
              <a:rPr lang="en-US" sz="2000" dirty="0" smtClean="0"/>
              <a:t>3. Training for staff and licensed independent practitioners on alternate procedures to follow when systems are unavailable. </a:t>
            </a:r>
          </a:p>
          <a:p>
            <a:pPr lvl="1">
              <a:buNone/>
            </a:pPr>
            <a:r>
              <a:rPr lang="en-US" sz="2000" dirty="0" smtClean="0"/>
              <a:t>4. Backup of the electronic information systems.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Testing &amp;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DOCUMENT orientations/drills, otherwise they didn’t happen</a:t>
            </a:r>
          </a:p>
          <a:p>
            <a:r>
              <a:rPr lang="en-US" dirty="0" smtClean="0"/>
              <a:t>State where documentation is located – as an attachment, in staff </a:t>
            </a:r>
            <a:r>
              <a:rPr lang="en-US" dirty="0" err="1" smtClean="0"/>
              <a:t>mtg</a:t>
            </a:r>
            <a:r>
              <a:rPr lang="en-US" dirty="0" smtClean="0"/>
              <a:t> minutes, etc.</a:t>
            </a:r>
          </a:p>
          <a:p>
            <a:r>
              <a:rPr lang="en-US" dirty="0" smtClean="0"/>
              <a:t>If drills lead to major revisions, document those revisions in the Plan Testing &amp; Maintenance section</a:t>
            </a:r>
          </a:p>
          <a:p>
            <a:r>
              <a:rPr lang="en-US" dirty="0" smtClean="0"/>
              <a:t>Note the last revision date and the next revision 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3075" name="Picture 3" descr="C:\Documents and Settings\jstacy\Local Settings\Temporary Internet Files\Content.IE5\6T6ZGVW3\MC91021640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9350" y="2671763"/>
            <a:ext cx="4362450" cy="3800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IM.01.01.03</a:t>
            </a:r>
          </a:p>
          <a:p>
            <a:pPr lvl="1">
              <a:buNone/>
            </a:pPr>
            <a:r>
              <a:rPr lang="en-US" sz="2000" dirty="0" smtClean="0"/>
              <a:t>5. The organization's plan for managing interruptions to electronic information systems is tested for effectiveness according to time frames defined by the organization.</a:t>
            </a:r>
          </a:p>
          <a:p>
            <a:pPr lvl="1">
              <a:buNone/>
            </a:pPr>
            <a:r>
              <a:rPr lang="en-US" sz="2000" dirty="0" smtClean="0"/>
              <a:t>6. The organization implements its plan for managing interruptions to information processes to maintain access to information needed for resident care, treatment, and services.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dirty="0" smtClean="0"/>
              <a:t>Title 22 - 22 CCR § 70746</a:t>
            </a:r>
            <a:endParaRPr lang="en-US" sz="4000" dirty="0" smtClean="0"/>
          </a:p>
          <a:p>
            <a:pPr lvl="1"/>
            <a:r>
              <a:rPr lang="en-US" dirty="0" smtClean="0"/>
              <a:t>(a) Each hospital shall develop a written plan to be used when a discontinuance or disruption of services occurs.</a:t>
            </a:r>
            <a:endParaRPr lang="en-US" sz="36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6000"/>
            <a:ext cx="7488237" cy="4165600"/>
          </a:xfrm>
        </p:spPr>
        <p:txBody>
          <a:bodyPr/>
          <a:lstStyle/>
          <a:p>
            <a:r>
              <a:rPr lang="en-US" i="1" dirty="0" smtClean="0"/>
              <a:t>The average time period (days) to restore to normal operations is 45 days.</a:t>
            </a:r>
          </a:p>
          <a:p>
            <a:pPr lvl="1">
              <a:buNone/>
            </a:pPr>
            <a:r>
              <a:rPr lang="en-US" sz="1600" b="0" dirty="0" smtClean="0"/>
              <a:t>Source:  BC Management BCM ROI Report and Event Impact Management Report.</a:t>
            </a:r>
          </a:p>
          <a:p>
            <a:pPr lvl="1">
              <a:buNone/>
            </a:pPr>
            <a:endParaRPr lang="en-US" sz="36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considerations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</a:rPr>
              <a:t>Business</a:t>
            </a:r>
            <a:r>
              <a:rPr lang="en-US" dirty="0" smtClean="0"/>
              <a:t> Continuity Planning for Hospitals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8">
      <a:dk1>
        <a:srgbClr val="4D4D4D"/>
      </a:dk1>
      <a:lt1>
        <a:srgbClr val="FFFFFF"/>
      </a:lt1>
      <a:dk2>
        <a:srgbClr val="4D4D4D"/>
      </a:dk2>
      <a:lt2>
        <a:srgbClr val="393939"/>
      </a:lt2>
      <a:accent1>
        <a:srgbClr val="858585"/>
      </a:accent1>
      <a:accent2>
        <a:srgbClr val="939393"/>
      </a:accent2>
      <a:accent3>
        <a:srgbClr val="FFFFFF"/>
      </a:accent3>
      <a:accent4>
        <a:srgbClr val="404040"/>
      </a:accent4>
      <a:accent5>
        <a:srgbClr val="C2C2C2"/>
      </a:accent5>
      <a:accent6>
        <a:srgbClr val="858585"/>
      </a:accent6>
      <a:hlink>
        <a:srgbClr val="696969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11163C"/>
        </a:lt2>
        <a:accent1>
          <a:srgbClr val="212B53"/>
        </a:accent1>
        <a:accent2>
          <a:srgbClr val="364481"/>
        </a:accent2>
        <a:accent3>
          <a:srgbClr val="FFFFFF"/>
        </a:accent3>
        <a:accent4>
          <a:srgbClr val="404040"/>
        </a:accent4>
        <a:accent5>
          <a:srgbClr val="ABACB3"/>
        </a:accent5>
        <a:accent6>
          <a:srgbClr val="303D74"/>
        </a:accent6>
        <a:hlink>
          <a:srgbClr val="3E498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D254C"/>
        </a:lt2>
        <a:accent1>
          <a:srgbClr val="254B83"/>
        </a:accent1>
        <a:accent2>
          <a:srgbClr val="406DAA"/>
        </a:accent2>
        <a:accent3>
          <a:srgbClr val="FFFFFF"/>
        </a:accent3>
        <a:accent4>
          <a:srgbClr val="404040"/>
        </a:accent4>
        <a:accent5>
          <a:srgbClr val="ACB1C1"/>
        </a:accent5>
        <a:accent6>
          <a:srgbClr val="39629A"/>
        </a:accent6>
        <a:hlink>
          <a:srgbClr val="3267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363B45"/>
        </a:lt2>
        <a:accent1>
          <a:srgbClr val="A99D9B"/>
        </a:accent1>
        <a:accent2>
          <a:srgbClr val="565A66"/>
        </a:accent2>
        <a:accent3>
          <a:srgbClr val="FFFFFF"/>
        </a:accent3>
        <a:accent4>
          <a:srgbClr val="404040"/>
        </a:accent4>
        <a:accent5>
          <a:srgbClr val="D1CCCB"/>
        </a:accent5>
        <a:accent6>
          <a:srgbClr val="4D515C"/>
        </a:accent6>
        <a:hlink>
          <a:srgbClr val="92715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2E3236"/>
        </a:lt2>
        <a:accent1>
          <a:srgbClr val="B26920"/>
        </a:accent1>
        <a:accent2>
          <a:srgbClr val="6F7F8D"/>
        </a:accent2>
        <a:accent3>
          <a:srgbClr val="FFFFFF"/>
        </a:accent3>
        <a:accent4>
          <a:srgbClr val="404040"/>
        </a:accent4>
        <a:accent5>
          <a:srgbClr val="D5B9AB"/>
        </a:accent5>
        <a:accent6>
          <a:srgbClr val="64727F"/>
        </a:accent6>
        <a:hlink>
          <a:srgbClr val="EEC72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2E3236"/>
        </a:lt2>
        <a:accent1>
          <a:srgbClr val="9BB6EE"/>
        </a:accent1>
        <a:accent2>
          <a:srgbClr val="6F7F8D"/>
        </a:accent2>
        <a:accent3>
          <a:srgbClr val="FFFFFF"/>
        </a:accent3>
        <a:accent4>
          <a:srgbClr val="404040"/>
        </a:accent4>
        <a:accent5>
          <a:srgbClr val="CBD7F5"/>
        </a:accent5>
        <a:accent6>
          <a:srgbClr val="64727F"/>
        </a:accent6>
        <a:hlink>
          <a:srgbClr val="84AAF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40494F"/>
        </a:lt2>
        <a:accent1>
          <a:srgbClr val="6D7D8A"/>
        </a:accent1>
        <a:accent2>
          <a:srgbClr val="A7A7A7"/>
        </a:accent2>
        <a:accent3>
          <a:srgbClr val="FFFFFF"/>
        </a:accent3>
        <a:accent4>
          <a:srgbClr val="404040"/>
        </a:accent4>
        <a:accent5>
          <a:srgbClr val="BABFC4"/>
        </a:accent5>
        <a:accent6>
          <a:srgbClr val="979797"/>
        </a:accent6>
        <a:hlink>
          <a:srgbClr val="7F7F7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4D4D4D"/>
        </a:dk2>
        <a:lt2>
          <a:srgbClr val="454D52"/>
        </a:lt2>
        <a:accent1>
          <a:srgbClr val="7D8B97"/>
        </a:accent1>
        <a:accent2>
          <a:srgbClr val="CBCBCB"/>
        </a:accent2>
        <a:accent3>
          <a:srgbClr val="FFFFFF"/>
        </a:accent3>
        <a:accent4>
          <a:srgbClr val="404040"/>
        </a:accent4>
        <a:accent5>
          <a:srgbClr val="BFC4C9"/>
        </a:accent5>
        <a:accent6>
          <a:srgbClr val="B8B8B8"/>
        </a:accent6>
        <a:hlink>
          <a:srgbClr val="5158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4D4D4D"/>
        </a:dk2>
        <a:lt2>
          <a:srgbClr val="393939"/>
        </a:lt2>
        <a:accent1>
          <a:srgbClr val="858585"/>
        </a:accent1>
        <a:accent2>
          <a:srgbClr val="939393"/>
        </a:accent2>
        <a:accent3>
          <a:srgbClr val="FFFFFF"/>
        </a:accent3>
        <a:accent4>
          <a:srgbClr val="404040"/>
        </a:accent4>
        <a:accent5>
          <a:srgbClr val="C2C2C2"/>
        </a:accent5>
        <a:accent6>
          <a:srgbClr val="858585"/>
        </a:accent6>
        <a:hlink>
          <a:srgbClr val="6969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4D4D4D"/>
        </a:dk2>
        <a:lt2>
          <a:srgbClr val="4F5056"/>
        </a:lt2>
        <a:accent1>
          <a:srgbClr val="7E7F8E"/>
        </a:accent1>
        <a:accent2>
          <a:srgbClr val="C0C1C5"/>
        </a:accent2>
        <a:accent3>
          <a:srgbClr val="FFFFFF"/>
        </a:accent3>
        <a:accent4>
          <a:srgbClr val="404040"/>
        </a:accent4>
        <a:accent5>
          <a:srgbClr val="C0C0C6"/>
        </a:accent5>
        <a:accent6>
          <a:srgbClr val="AEAFB2"/>
        </a:accent6>
        <a:hlink>
          <a:srgbClr val="ACAFB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4D4D4D"/>
        </a:dk2>
        <a:lt2>
          <a:srgbClr val="85978F"/>
        </a:lt2>
        <a:accent1>
          <a:srgbClr val="9DA499"/>
        </a:accent1>
        <a:accent2>
          <a:srgbClr val="A5B9BA"/>
        </a:accent2>
        <a:accent3>
          <a:srgbClr val="FFFFFF"/>
        </a:accent3>
        <a:accent4>
          <a:srgbClr val="404040"/>
        </a:accent4>
        <a:accent5>
          <a:srgbClr val="CCCFCA"/>
        </a:accent5>
        <a:accent6>
          <a:srgbClr val="95A7A8"/>
        </a:accent6>
        <a:hlink>
          <a:srgbClr val="ABB4A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4D4D4D"/>
        </a:dk2>
        <a:lt2>
          <a:srgbClr val="484847"/>
        </a:lt2>
        <a:accent1>
          <a:srgbClr val="7C7C74"/>
        </a:accent1>
        <a:accent2>
          <a:srgbClr val="AFB2AA"/>
        </a:accent2>
        <a:accent3>
          <a:srgbClr val="FFFFFF"/>
        </a:accent3>
        <a:accent4>
          <a:srgbClr val="404040"/>
        </a:accent4>
        <a:accent5>
          <a:srgbClr val="BFBFBC"/>
        </a:accent5>
        <a:accent6>
          <a:srgbClr val="9EA19A"/>
        </a:accent6>
        <a:hlink>
          <a:srgbClr val="D4D2C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qbert</Template>
  <TotalTime>19717</TotalTime>
  <Words>1887</Words>
  <Application>Microsoft Office PowerPoint</Application>
  <PresentationFormat>On-screen Show (4:3)</PresentationFormat>
  <Paragraphs>265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template</vt:lpstr>
      <vt:lpstr>Business Continuity  Planning for Hospitals</vt:lpstr>
      <vt:lpstr>Objectives</vt:lpstr>
      <vt:lpstr>Why perform business continuity planning?</vt:lpstr>
      <vt:lpstr>Why?</vt:lpstr>
      <vt:lpstr>Why?</vt:lpstr>
      <vt:lpstr>Why?</vt:lpstr>
      <vt:lpstr>Why?</vt:lpstr>
      <vt:lpstr>Why?</vt:lpstr>
      <vt:lpstr>Financial considerations</vt:lpstr>
      <vt:lpstr>Financial Considerations</vt:lpstr>
      <vt:lpstr>FEMA</vt:lpstr>
      <vt:lpstr>Medicare/Medi-Cal/Insurance</vt:lpstr>
      <vt:lpstr>Medicare/Medi-Cal/Insurance</vt:lpstr>
      <vt:lpstr>Business Interruption Insurance</vt:lpstr>
      <vt:lpstr>Developing the plan(s) - Groundwork</vt:lpstr>
      <vt:lpstr>Planning Team</vt:lpstr>
      <vt:lpstr>Contracted Services</vt:lpstr>
      <vt:lpstr>Contracted Services</vt:lpstr>
      <vt:lpstr>Methodology</vt:lpstr>
      <vt:lpstr>Methodology</vt:lpstr>
      <vt:lpstr>Risk Assessment</vt:lpstr>
      <vt:lpstr>Risk Assessment</vt:lpstr>
      <vt:lpstr>Business Impact Analysis</vt:lpstr>
      <vt:lpstr>Business Impact Analysis</vt:lpstr>
      <vt:lpstr>Business Impact Analysis</vt:lpstr>
      <vt:lpstr>Business Impact Analysis</vt:lpstr>
      <vt:lpstr>Business Impact Analysis</vt:lpstr>
      <vt:lpstr>Business Impact Analysis</vt:lpstr>
      <vt:lpstr>Business Impact Analysis</vt:lpstr>
      <vt:lpstr>Gap Analysis</vt:lpstr>
      <vt:lpstr>Impact Scenarios</vt:lpstr>
      <vt:lpstr>Impact Categories</vt:lpstr>
      <vt:lpstr>Impact Categories</vt:lpstr>
      <vt:lpstr>Developing the Plan(s) - Writing</vt:lpstr>
      <vt:lpstr>Developing the BCP</vt:lpstr>
      <vt:lpstr>Developing the BCP</vt:lpstr>
      <vt:lpstr>Basic Structure</vt:lpstr>
      <vt:lpstr>Introduction</vt:lpstr>
      <vt:lpstr>Overview</vt:lpstr>
      <vt:lpstr>Scenarios</vt:lpstr>
      <vt:lpstr>Loss of Work Area</vt:lpstr>
      <vt:lpstr>Response Team</vt:lpstr>
      <vt:lpstr>Response Team</vt:lpstr>
      <vt:lpstr>Response Team</vt:lpstr>
      <vt:lpstr>Disaster Activation &amp; Notification</vt:lpstr>
      <vt:lpstr>Response Actions (Downtime Procedures)</vt:lpstr>
      <vt:lpstr>Response Actions (Downtime Procedures)</vt:lpstr>
      <vt:lpstr>Recovery Actions</vt:lpstr>
      <vt:lpstr>Plan Testing &amp; Maintenance</vt:lpstr>
      <vt:lpstr>Plan Testing &amp; Maintenance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 Planning</dc:title>
  <dc:creator>Michele Coughlin</dc:creator>
  <cp:lastModifiedBy>mcoughlin</cp:lastModifiedBy>
  <cp:revision>1872</cp:revision>
  <dcterms:created xsi:type="dcterms:W3CDTF">2012-01-26T17:13:55Z</dcterms:created>
  <dcterms:modified xsi:type="dcterms:W3CDTF">2013-01-14T17:09:38Z</dcterms:modified>
</cp:coreProperties>
</file>