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 id="2147484306" r:id="rId2"/>
    <p:sldMasterId id="2147484312" r:id="rId3"/>
    <p:sldMasterId id="2147484317" r:id="rId4"/>
    <p:sldMasterId id="2147484323" r:id="rId5"/>
  </p:sldMasterIdLst>
  <p:notesMasterIdLst>
    <p:notesMasterId r:id="rId48"/>
  </p:notesMasterIdLst>
  <p:handoutMasterIdLst>
    <p:handoutMasterId r:id="rId49"/>
  </p:handoutMasterIdLst>
  <p:sldIdLst>
    <p:sldId id="758" r:id="rId6"/>
    <p:sldId id="870" r:id="rId7"/>
    <p:sldId id="992" r:id="rId8"/>
    <p:sldId id="874" r:id="rId9"/>
    <p:sldId id="882" r:id="rId10"/>
    <p:sldId id="958" r:id="rId11"/>
    <p:sldId id="960" r:id="rId12"/>
    <p:sldId id="956" r:id="rId13"/>
    <p:sldId id="991" r:id="rId14"/>
    <p:sldId id="961" r:id="rId15"/>
    <p:sldId id="962" r:id="rId16"/>
    <p:sldId id="963" r:id="rId17"/>
    <p:sldId id="964" r:id="rId18"/>
    <p:sldId id="965" r:id="rId19"/>
    <p:sldId id="966" r:id="rId20"/>
    <p:sldId id="967" r:id="rId21"/>
    <p:sldId id="968" r:id="rId22"/>
    <p:sldId id="969" r:id="rId23"/>
    <p:sldId id="970" r:id="rId24"/>
    <p:sldId id="971" r:id="rId25"/>
    <p:sldId id="972" r:id="rId26"/>
    <p:sldId id="973" r:id="rId27"/>
    <p:sldId id="974" r:id="rId28"/>
    <p:sldId id="975" r:id="rId29"/>
    <p:sldId id="976" r:id="rId30"/>
    <p:sldId id="977" r:id="rId31"/>
    <p:sldId id="978" r:id="rId32"/>
    <p:sldId id="979" r:id="rId33"/>
    <p:sldId id="980" r:id="rId34"/>
    <p:sldId id="981" r:id="rId35"/>
    <p:sldId id="982" r:id="rId36"/>
    <p:sldId id="983" r:id="rId37"/>
    <p:sldId id="984" r:id="rId38"/>
    <p:sldId id="985" r:id="rId39"/>
    <p:sldId id="986" r:id="rId40"/>
    <p:sldId id="987" r:id="rId41"/>
    <p:sldId id="988" r:id="rId42"/>
    <p:sldId id="989" r:id="rId43"/>
    <p:sldId id="990" r:id="rId44"/>
    <p:sldId id="881" r:id="rId45"/>
    <p:sldId id="957" r:id="rId46"/>
    <p:sldId id="880" r:id="rId4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571"/>
    <a:srgbClr val="FCFDFE"/>
    <a:srgbClr val="E8E8F8"/>
    <a:srgbClr val="F9FBFD"/>
    <a:srgbClr val="BABAE8"/>
    <a:srgbClr val="5276DA"/>
    <a:srgbClr val="A1B4EB"/>
    <a:srgbClr val="EEEE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286" autoAdjust="0"/>
  </p:normalViewPr>
  <p:slideViewPr>
    <p:cSldViewPr showGuides="1">
      <p:cViewPr>
        <p:scale>
          <a:sx n="75" d="100"/>
          <a:sy n="75" d="100"/>
        </p:scale>
        <p:origin x="-636" y="-72"/>
      </p:cViewPr>
      <p:guideLst>
        <p:guide orient="horz" pos="1152"/>
        <p:guide pos="1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howGuides="1">
      <p:cViewPr varScale="1">
        <p:scale>
          <a:sx n="81" d="100"/>
          <a:sy n="81" d="100"/>
        </p:scale>
        <p:origin x="-3804" y="-102"/>
      </p:cViewPr>
      <p:guideLst>
        <p:guide orient="horz" pos="3024"/>
        <p:guide pos="230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7" name="Rectangle 5"/>
          <p:cNvSpPr>
            <a:spLocks noGrp="1" noChangeArrowheads="1"/>
          </p:cNvSpPr>
          <p:nvPr>
            <p:ph type="sldNum" sz="quarter" idx="3"/>
          </p:nvPr>
        </p:nvSpPr>
        <p:spPr bwMode="auto">
          <a:xfrm>
            <a:off x="4143376" y="9120192"/>
            <a:ext cx="3170238" cy="479425"/>
          </a:xfrm>
          <a:prstGeom prst="rect">
            <a:avLst/>
          </a:prstGeom>
          <a:noFill/>
          <a:ln w="9525">
            <a:noFill/>
            <a:miter lim="800000"/>
            <a:headEnd/>
            <a:tailEnd/>
          </a:ln>
          <a:effectLst/>
        </p:spPr>
        <p:txBody>
          <a:bodyPr vert="horz" wrap="square" lIns="98687" tIns="49343" rIns="98687" bIns="49343" numCol="1" anchor="b" anchorCtr="0" compatLnSpc="1">
            <a:prstTxWarp prst="textNoShape">
              <a:avLst/>
            </a:prstTxWarp>
          </a:bodyPr>
          <a:lstStyle>
            <a:lvl1pPr algn="r">
              <a:defRPr sz="1200"/>
            </a:lvl1pPr>
          </a:lstStyle>
          <a:p>
            <a:pPr>
              <a:defRPr/>
            </a:pPr>
            <a:fld id="{037DCBCD-A353-4F14-8762-C9ED33D7B2EB}" type="slidenum">
              <a:rPr lang="en-US"/>
              <a:pPr>
                <a:defRPr/>
              </a:pPr>
              <a:t>‹#›</a:t>
            </a:fld>
            <a:endParaRPr lang="en-US"/>
          </a:p>
        </p:txBody>
      </p:sp>
    </p:spTree>
    <p:extLst>
      <p:ext uri="{BB962C8B-B14F-4D97-AF65-F5344CB8AC3E}">
        <p14:creationId xmlns:p14="http://schemas.microsoft.com/office/powerpoint/2010/main" xmlns="" val="2166867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62" name="Rectangle 2"/>
          <p:cNvSpPr>
            <a:spLocks noGrp="1" noChangeArrowheads="1"/>
          </p:cNvSpPr>
          <p:nvPr>
            <p:ph type="hdr" sz="quarter"/>
          </p:nvPr>
        </p:nvSpPr>
        <p:spPr bwMode="auto">
          <a:xfrm>
            <a:off x="1" y="5"/>
            <a:ext cx="3170238" cy="479425"/>
          </a:xfrm>
          <a:prstGeom prst="rect">
            <a:avLst/>
          </a:prstGeom>
          <a:noFill/>
          <a:ln w="9525">
            <a:noFill/>
            <a:miter lim="800000"/>
            <a:headEnd/>
            <a:tailEnd/>
          </a:ln>
          <a:effectLst/>
        </p:spPr>
        <p:txBody>
          <a:bodyPr vert="horz" wrap="square" lIns="98687" tIns="49343" rIns="98687" bIns="49343" numCol="1" anchor="t" anchorCtr="0" compatLnSpc="1">
            <a:prstTxWarp prst="textNoShape">
              <a:avLst/>
            </a:prstTxWarp>
          </a:bodyPr>
          <a:lstStyle>
            <a:lvl1pPr>
              <a:defRPr sz="1200"/>
            </a:lvl1pPr>
          </a:lstStyle>
          <a:p>
            <a:pPr>
              <a:defRPr/>
            </a:pPr>
            <a:endParaRPr lang="en-US"/>
          </a:p>
        </p:txBody>
      </p:sp>
      <p:sp>
        <p:nvSpPr>
          <p:cNvPr id="132099"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65" name="Rectangle 5"/>
          <p:cNvSpPr>
            <a:spLocks noGrp="1" noChangeArrowheads="1"/>
          </p:cNvSpPr>
          <p:nvPr>
            <p:ph type="body" sz="quarter" idx="3"/>
          </p:nvPr>
        </p:nvSpPr>
        <p:spPr bwMode="auto">
          <a:xfrm>
            <a:off x="730252" y="4559303"/>
            <a:ext cx="5854700" cy="4321175"/>
          </a:xfrm>
          <a:prstGeom prst="rect">
            <a:avLst/>
          </a:prstGeom>
          <a:noFill/>
          <a:ln w="9525">
            <a:noFill/>
            <a:miter lim="800000"/>
            <a:headEnd/>
            <a:tailEnd/>
          </a:ln>
          <a:effectLst/>
        </p:spPr>
        <p:txBody>
          <a:bodyPr vert="horz" wrap="square" lIns="98687" tIns="49343" rIns="98687" bIns="493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366" name="Rectangle 6"/>
          <p:cNvSpPr>
            <a:spLocks noGrp="1" noChangeArrowheads="1"/>
          </p:cNvSpPr>
          <p:nvPr>
            <p:ph type="ftr" sz="quarter" idx="4"/>
          </p:nvPr>
        </p:nvSpPr>
        <p:spPr bwMode="auto">
          <a:xfrm>
            <a:off x="1" y="9120192"/>
            <a:ext cx="3170238" cy="479425"/>
          </a:xfrm>
          <a:prstGeom prst="rect">
            <a:avLst/>
          </a:prstGeom>
          <a:noFill/>
          <a:ln w="9525">
            <a:noFill/>
            <a:miter lim="800000"/>
            <a:headEnd/>
            <a:tailEnd/>
          </a:ln>
          <a:effectLst/>
        </p:spPr>
        <p:txBody>
          <a:bodyPr vert="horz" wrap="square" lIns="98687" tIns="49343" rIns="98687" bIns="49343" numCol="1" anchor="b" anchorCtr="0" compatLnSpc="1">
            <a:prstTxWarp prst="textNoShape">
              <a:avLst/>
            </a:prstTxWarp>
          </a:bodyPr>
          <a:lstStyle>
            <a:lvl1pPr>
              <a:defRPr sz="1200"/>
            </a:lvl1pPr>
          </a:lstStyle>
          <a:p>
            <a:pPr>
              <a:defRPr/>
            </a:pPr>
            <a:endParaRPr lang="en-US"/>
          </a:p>
        </p:txBody>
      </p:sp>
      <p:sp>
        <p:nvSpPr>
          <p:cNvPr id="399367" name="Rectangle 7"/>
          <p:cNvSpPr>
            <a:spLocks noGrp="1" noChangeArrowheads="1"/>
          </p:cNvSpPr>
          <p:nvPr>
            <p:ph type="sldNum" sz="quarter" idx="5"/>
          </p:nvPr>
        </p:nvSpPr>
        <p:spPr bwMode="auto">
          <a:xfrm>
            <a:off x="4143376" y="9120192"/>
            <a:ext cx="3170238" cy="479425"/>
          </a:xfrm>
          <a:prstGeom prst="rect">
            <a:avLst/>
          </a:prstGeom>
          <a:noFill/>
          <a:ln w="9525">
            <a:noFill/>
            <a:miter lim="800000"/>
            <a:headEnd/>
            <a:tailEnd/>
          </a:ln>
          <a:effectLst/>
        </p:spPr>
        <p:txBody>
          <a:bodyPr vert="horz" wrap="square" lIns="98687" tIns="49343" rIns="98687" bIns="49343" numCol="1" anchor="b" anchorCtr="0" compatLnSpc="1">
            <a:prstTxWarp prst="textNoShape">
              <a:avLst/>
            </a:prstTxWarp>
          </a:bodyPr>
          <a:lstStyle>
            <a:lvl1pPr algn="r">
              <a:defRPr sz="1200"/>
            </a:lvl1pPr>
          </a:lstStyle>
          <a:p>
            <a:pPr>
              <a:defRPr/>
            </a:pPr>
            <a:fld id="{3684ABC4-884D-49BC-B586-B1BF32BD68F2}" type="slidenum">
              <a:rPr lang="en-US"/>
              <a:pPr>
                <a:defRPr/>
              </a:pPr>
              <a:t>‹#›</a:t>
            </a:fld>
            <a:endParaRPr lang="en-US"/>
          </a:p>
        </p:txBody>
      </p:sp>
    </p:spTree>
    <p:extLst>
      <p:ext uri="{BB962C8B-B14F-4D97-AF65-F5344CB8AC3E}">
        <p14:creationId xmlns:p14="http://schemas.microsoft.com/office/powerpoint/2010/main" xmlns="" val="2602973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a:t>
            </a:fld>
            <a:endParaRPr lang="en-US"/>
          </a:p>
        </p:txBody>
      </p:sp>
    </p:spTree>
    <p:extLst>
      <p:ext uri="{BB962C8B-B14F-4D97-AF65-F5344CB8AC3E}">
        <p14:creationId xmlns:p14="http://schemas.microsoft.com/office/powerpoint/2010/main" xmlns="" val="348073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10</a:t>
            </a:fld>
            <a:endParaRPr lang="en-US"/>
          </a:p>
        </p:txBody>
      </p:sp>
    </p:spTree>
    <p:extLst>
      <p:ext uri="{BB962C8B-B14F-4D97-AF65-F5344CB8AC3E}">
        <p14:creationId xmlns:p14="http://schemas.microsoft.com/office/powerpoint/2010/main" xmlns="" val="49703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11</a:t>
            </a:fld>
            <a:endParaRPr lang="en-US"/>
          </a:p>
        </p:txBody>
      </p:sp>
    </p:spTree>
    <p:extLst>
      <p:ext uri="{BB962C8B-B14F-4D97-AF65-F5344CB8AC3E}">
        <p14:creationId xmlns:p14="http://schemas.microsoft.com/office/powerpoint/2010/main" xmlns="" val="225044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12</a:t>
            </a:fld>
            <a:endParaRPr lang="en-US"/>
          </a:p>
        </p:txBody>
      </p:sp>
    </p:spTree>
    <p:extLst>
      <p:ext uri="{BB962C8B-B14F-4D97-AF65-F5344CB8AC3E}">
        <p14:creationId xmlns:p14="http://schemas.microsoft.com/office/powerpoint/2010/main" xmlns="" val="3794151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Toolkit addresses food supplies, and not “plans” – so regulatory references primarily focus on those areas</a:t>
            </a:r>
          </a:p>
          <a:p>
            <a:r>
              <a:rPr lang="en-US" dirty="0" smtClean="0"/>
              <a:t>Assume you understand the rules regarding the menu, storage, safety, etc.  </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13</a:t>
            </a:fld>
            <a:endParaRPr lang="en-US"/>
          </a:p>
        </p:txBody>
      </p:sp>
    </p:spTree>
    <p:extLst>
      <p:ext uri="{BB962C8B-B14F-4D97-AF65-F5344CB8AC3E}">
        <p14:creationId xmlns:p14="http://schemas.microsoft.com/office/powerpoint/2010/main" xmlns="" val="3396531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  Think about what would cause you to activate your Emergency Food Plan?  If a disaster happens, it is highly unlikely that you will have a full situation status for some time.  If interstate highways and bridges collapse, your suppliers are not likely to be able to make deliveries to you.  Your local jurisdiction will be dealing with major infrastructure concerns, secondary impacts, and mobilizing for care and shelter of those in the community displaced by the event.  Until you can CONFIRM that your suppliers are making deliveries to resupply your facility, you need to activate your plan (SIP)</a:t>
            </a:r>
          </a:p>
          <a:p>
            <a:r>
              <a:rPr lang="en-US" dirty="0" smtClean="0"/>
              <a:t>Priority must be on your patients – both those already under your care and the victims of the event – and on essential staff.  Essential staff are those needed to care for patients and maintain </a:t>
            </a:r>
            <a:r>
              <a:rPr lang="en-US" i="1" dirty="0" smtClean="0"/>
              <a:t>essential </a:t>
            </a:r>
            <a:r>
              <a:rPr lang="en-US" dirty="0" smtClean="0"/>
              <a:t>hospital operations.</a:t>
            </a:r>
          </a:p>
          <a:p>
            <a:r>
              <a:rPr lang="en-US" dirty="0" smtClean="0"/>
              <a:t>The plans and food supplies should be consistent with the hospital Emergency Operations Plan -- which we hope would call for some level of immediate lockdown.  </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14</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15</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major disaster that could actually result in activation of your emergency food plan – and if you are lucky, the hospital may be the only place in your area with the lights on</a:t>
            </a:r>
          </a:p>
          <a:p>
            <a:endParaRPr lang="en-US" dirty="0" smtClean="0"/>
          </a:p>
          <a:p>
            <a:r>
              <a:rPr lang="en-US" dirty="0" smtClean="0"/>
              <a:t>And a frightened community may well head towards the light – your hospital needs to be ready to send those who are not injured to community resources – you cannot be the community shelter without compromising your primary patient care mission.  This has happened – not just in other areas of the country, but right here in California.  Chinese hospital in San Francisco had such an experience – the residents of the area congregated around the hospital blocking ambulances and other traffic coming to the hospital.  </a:t>
            </a:r>
          </a:p>
          <a:p>
            <a:endParaRPr lang="en-US" dirty="0" smtClean="0"/>
          </a:p>
          <a:p>
            <a:r>
              <a:rPr lang="en-US" dirty="0" smtClean="0"/>
              <a:t>And, if you are planning to serve the community, then please do not make that part of the Acute Care Hospital Plan.  Have a separate plan for services and programs not on your acute care license – and outside of licensed care space.  But please note, unless you are a designated shelter site, you will not receive reimbursement for sheltering services – designated shelters will.  </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16</a:t>
            </a:fld>
            <a:endParaRPr lang="en-US"/>
          </a:p>
        </p:txBody>
      </p:sp>
    </p:spTree>
    <p:extLst>
      <p:ext uri="{BB962C8B-B14F-4D97-AF65-F5344CB8AC3E}">
        <p14:creationId xmlns:p14="http://schemas.microsoft.com/office/powerpoint/2010/main" xmlns="" val="2564483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17</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EOP – HVA, security, essential staff, physicians, etc., what is surge capacity, visitor limitations, services, etc.</a:t>
            </a:r>
          </a:p>
          <a:p>
            <a:r>
              <a:rPr lang="en-US" dirty="0" smtClean="0"/>
              <a:t>That will drive the Emergency Food Supply Plans </a:t>
            </a:r>
          </a:p>
          <a:p>
            <a:r>
              <a:rPr lang="en-US" dirty="0" smtClean="0"/>
              <a:t>But your Disaster/Emergency Food Plan also needs to address:</a:t>
            </a:r>
          </a:p>
          <a:p>
            <a:r>
              <a:rPr lang="en-US" dirty="0" smtClean="0"/>
              <a:t>The menus, food service staffing, just in time training, safety, equipment and back-up equipment, emergency power (where/what)</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18</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19</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a:t>
            </a:fld>
            <a:endParaRPr lang="en-US"/>
          </a:p>
        </p:txBody>
      </p:sp>
    </p:spTree>
    <p:extLst>
      <p:ext uri="{BB962C8B-B14F-4D97-AF65-F5344CB8AC3E}">
        <p14:creationId xmlns:p14="http://schemas.microsoft.com/office/powerpoint/2010/main" xmlns="" val="2237245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Excel Workbook may seem daunting – but the reality is that in some form or another you already calculate each of these steps</a:t>
            </a:r>
          </a:p>
          <a:p>
            <a:r>
              <a:rPr lang="en-US" dirty="0" smtClean="0"/>
              <a:t>The issue is that they are not tied together – your assumptions are not tied to your plans or your inventories </a:t>
            </a:r>
          </a:p>
          <a:p>
            <a:r>
              <a:rPr lang="en-US" dirty="0" smtClean="0"/>
              <a:t>If you make a change, you must recalculate everything.  With this tool, you link who you feed to your needs to how and what you feed each population and, therefore, what your inventory needs are.  </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20</a:t>
            </a:fld>
            <a:endParaRPr lang="en-US"/>
          </a:p>
        </p:txBody>
      </p:sp>
    </p:spTree>
    <p:extLst>
      <p:ext uri="{BB962C8B-B14F-4D97-AF65-F5344CB8AC3E}">
        <p14:creationId xmlns:p14="http://schemas.microsoft.com/office/powerpoint/2010/main" xmlns="" val="71061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 to the Tool itself, let’s discuss surge and what reviewers expect.  </a:t>
            </a:r>
          </a:p>
          <a:p>
            <a:endParaRPr lang="en-US" dirty="0" smtClean="0"/>
          </a:p>
          <a:p>
            <a:r>
              <a:rPr lang="en-US" dirty="0" smtClean="0"/>
              <a:t>California Average Daily Census is approximately 62% of Licensed Beds for General Acute Care hospitals (this excludes free standing psychiatric, state hospitals and long term care emphasis facilities) – but we know these are averages and that census rises and falls by day of week and month of year – so often, there are more patients than reflected by the ADC</a:t>
            </a:r>
          </a:p>
          <a:p>
            <a:endParaRPr lang="en-US" dirty="0" smtClean="0"/>
          </a:p>
          <a:p>
            <a:r>
              <a:rPr lang="en-US" dirty="0" smtClean="0"/>
              <a:t>On average, staffed beds are 90% of Licensed – so licensed/surge level is about a 10.4% higher census.  Surge also assumes that hospitals are cancelling scheduled admissions and assessing patients for discharge either to home or a lower level of care.  So capacity is created both through expansion and reductions.</a:t>
            </a:r>
          </a:p>
          <a:p>
            <a:endParaRPr lang="en-US" dirty="0" smtClean="0"/>
          </a:p>
          <a:p>
            <a:r>
              <a:rPr lang="en-US" dirty="0" smtClean="0"/>
              <a:t>These figures vary by hospital so your estimates should be based on your reality, your census and perhaps recent changes in services.  Surge plans may also call for numbers higher than 100% of licensed beds – but those figures are unique to your organization.  Licensing seems to survey to a minimum of licensed beds for emergency food – so we established licensed beds as a floor in the tool assumptions.  </a:t>
            </a:r>
          </a:p>
          <a:p>
            <a:endParaRPr lang="en-US" dirty="0" smtClean="0"/>
          </a:p>
          <a:p>
            <a:r>
              <a:rPr lang="en-US" dirty="0" smtClean="0"/>
              <a:t>Now, let’s move to the Tool itself</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21</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22</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walk through an example of how one hospital is using the Guidance and Tool for planning.  </a:t>
            </a:r>
          </a:p>
          <a:p>
            <a:r>
              <a:rPr lang="en-US" dirty="0" smtClean="0"/>
              <a:t>Connie, can</a:t>
            </a:r>
            <a:r>
              <a:rPr lang="en-US" baseline="0" dirty="0" smtClean="0"/>
              <a:t> you please review how you identified your baseline and then your surge targets for both patients and staff</a:t>
            </a:r>
          </a:p>
          <a:p>
            <a:endParaRPr lang="en-US" baseline="0" dirty="0" smtClean="0"/>
          </a:p>
          <a:p>
            <a:r>
              <a:rPr lang="en-US" dirty="0" smtClean="0"/>
              <a:t>Our assumptions for Attachment</a:t>
            </a:r>
            <a:r>
              <a:rPr lang="en-US" baseline="0" dirty="0" smtClean="0"/>
              <a:t> C – Worksheet 1 are start with our staffed beds – these are easily found on the OSHPD website and show an average over a period of time.  Surging to our licensed bed capacity is a stretch for us – but that is what we are planning for.    </a:t>
            </a:r>
          </a:p>
          <a:p>
            <a:endParaRPr lang="en-US" baseline="0" dirty="0" smtClean="0"/>
          </a:p>
          <a:p>
            <a:r>
              <a:rPr lang="en-US" baseline="0" dirty="0" smtClean="0"/>
              <a:t>For essential staff – employees – we are planning to keep as many as possible but recognize that will be a challenge.  We also want to ensure that we conserve resources.  So, our assumptions are:</a:t>
            </a:r>
          </a:p>
          <a:p>
            <a:endParaRPr lang="en-US" baseline="0" dirty="0" smtClean="0"/>
          </a:p>
          <a:p>
            <a:r>
              <a:rPr lang="en-US" baseline="0" dirty="0" smtClean="0"/>
              <a:t>REVIEW assumptions</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23</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24</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8207">
              <a:defRPr/>
            </a:pPr>
            <a:r>
              <a:rPr lang="en-US" baseline="0" dirty="0" smtClean="0"/>
              <a:t>Our intent is to provide information on how to get to community shelters and other resources as we simply cannot become the source of shelter or food to the community.  </a:t>
            </a:r>
            <a:endParaRPr lang="en-US" dirty="0" smtClean="0"/>
          </a:p>
          <a:p>
            <a:endParaRPr lang="en-US" dirty="0" smtClean="0"/>
          </a:p>
          <a:p>
            <a:r>
              <a:rPr lang="en-US" dirty="0" smtClean="0"/>
              <a:t>We have worked with our staff to establish an expectation that they will have emergency plans so that they can come to work; while not foolproof, it is our expectation.  As a result, we do not expect to have large numbers of family members or dependents to care for.</a:t>
            </a:r>
          </a:p>
          <a:p>
            <a:endParaRPr lang="en-US" dirty="0" smtClean="0"/>
          </a:p>
          <a:p>
            <a:r>
              <a:rPr lang="en-US" dirty="0" smtClean="0"/>
              <a:t>We are assuming that at the time disaster strikes, for every 5 patients there will be one visitor in the hospital </a:t>
            </a:r>
            <a:r>
              <a:rPr lang="en-US" baseline="0" dirty="0" smtClean="0"/>
              <a:t> - a </a:t>
            </a:r>
            <a:r>
              <a:rPr lang="en-US" dirty="0" smtClean="0"/>
              <a:t> .20 ratio of visitors to patients.  If we cannot get supplies, we do not believe</a:t>
            </a:r>
            <a:r>
              <a:rPr lang="en-US" baseline="0" dirty="0" smtClean="0"/>
              <a:t> </a:t>
            </a:r>
            <a:r>
              <a:rPr lang="en-US" dirty="0" smtClean="0"/>
              <a:t>that visitors will have an easy time coming to the hospital but we will also limit visitors</a:t>
            </a:r>
            <a:r>
              <a:rPr lang="en-US" baseline="0" dirty="0" smtClean="0"/>
              <a:t> and ask that they bring their own food supplies with them.  Our cafeteria will be closed.</a:t>
            </a:r>
          </a:p>
          <a:p>
            <a:endParaRPr lang="en-US" baseline="0" dirty="0" smtClean="0"/>
          </a:p>
          <a:p>
            <a:r>
              <a:rPr lang="en-US" dirty="0" smtClean="0"/>
              <a:t>We used our historical experience for Rooming In but also assume that surge patients will not have the same level of rooming in.  So, we used 1 per 20 patients (or about 5%)</a:t>
            </a:r>
          </a:p>
          <a:p>
            <a:endParaRPr lang="en-US" dirty="0" smtClean="0"/>
          </a:p>
          <a:p>
            <a:r>
              <a:rPr lang="en-US" dirty="0" smtClean="0"/>
              <a:t>We looked at our Total Hospital Based Physician positions – and assumed one full shift would be there – so divided by total patients that is .12 per patient </a:t>
            </a:r>
          </a:p>
          <a:p>
            <a:r>
              <a:rPr lang="en-US" dirty="0" smtClean="0"/>
              <a:t>We assume approximately 24 physicians rounding</a:t>
            </a:r>
            <a:r>
              <a:rPr lang="en-US" baseline="0" dirty="0" smtClean="0"/>
              <a:t> on patients – that equates to about </a:t>
            </a:r>
            <a:r>
              <a:rPr lang="en-US" dirty="0" smtClean="0"/>
              <a:t>.058 per patient</a:t>
            </a:r>
          </a:p>
          <a:p>
            <a:r>
              <a:rPr lang="en-US" dirty="0" smtClean="0"/>
              <a:t>With a combination of hospital and disaster volunteers, we assume around 19</a:t>
            </a:r>
            <a:r>
              <a:rPr lang="en-US" baseline="0" dirty="0" smtClean="0"/>
              <a:t> </a:t>
            </a:r>
            <a:r>
              <a:rPr lang="en-US" dirty="0" smtClean="0"/>
              <a:t>volunteer positions – or .05 per patient</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25</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  The second half of this worksheet includes the other populations the hospital may need to support.</a:t>
            </a:r>
            <a:r>
              <a:rPr lang="en-US" baseline="0" dirty="0" smtClean="0"/>
              <a:t>  </a:t>
            </a:r>
          </a:p>
          <a:p>
            <a:endParaRPr lang="en-US" baseline="0" dirty="0" smtClean="0"/>
          </a:p>
          <a:p>
            <a:r>
              <a:rPr lang="en-US" baseline="0" dirty="0" smtClean="0"/>
              <a:t>Connie outlined her assumptions regarding these populations – and has taken a relatively hard line on preserving hospital resources for patients and essential staff.  </a:t>
            </a:r>
          </a:p>
          <a:p>
            <a:endParaRPr lang="en-US" baseline="0" dirty="0" smtClean="0"/>
          </a:p>
          <a:p>
            <a:r>
              <a:rPr lang="en-US" baseline="0" dirty="0" smtClean="0"/>
              <a:t>The results of this worksheet are summarized at the bottom – but for optional populations, the hospital can make further adjustments later in the process.  </a:t>
            </a:r>
            <a:endParaRPr lang="en-US"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26</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 – how did you develop assumptions for specific daily</a:t>
            </a:r>
            <a:r>
              <a:rPr lang="en-US" baseline="0" dirty="0" smtClean="0"/>
              <a:t> nutritional needs for your patients and identify meal requirements to complete Worksheet C-II?</a:t>
            </a:r>
          </a:p>
          <a:p>
            <a:endParaRPr lang="en-US" baseline="0" dirty="0" smtClean="0"/>
          </a:p>
          <a:p>
            <a:r>
              <a:rPr lang="en-US" baseline="0" dirty="0" smtClean="0"/>
              <a:t>Carol to review the slide.  </a:t>
            </a:r>
          </a:p>
          <a:p>
            <a:endParaRPr lang="en-US" baseline="0" dirty="0" smtClean="0"/>
          </a:p>
          <a:p>
            <a:r>
              <a:rPr lang="en-US" baseline="0" dirty="0" smtClean="0"/>
              <a:t>We identified our historical base of patient age and life/stage and then identified Basic Daily Needs base don our Nutrition standards – these are derived from the National Institute of Medicine Guidance.  This resulted in estimated average caloric needs for our population.</a:t>
            </a:r>
          </a:p>
          <a:p>
            <a:endParaRPr lang="en-US" baseline="0" dirty="0" smtClean="0"/>
          </a:p>
          <a:p>
            <a:r>
              <a:rPr lang="en-US" baseline="0" dirty="0" smtClean="0"/>
              <a:t>We then collected and analyzed meal types for several days and different shifts – how many were normal, diabetic, mechanical, etc.</a:t>
            </a:r>
          </a:p>
          <a:p>
            <a:endParaRPr lang="en-US" baseline="0" dirty="0" smtClean="0"/>
          </a:p>
          <a:p>
            <a:r>
              <a:rPr lang="en-US" baseline="0" dirty="0" smtClean="0"/>
              <a:t>From that information we were able to identify what percent of our total patients fall into each meal type – including newborns.  </a:t>
            </a:r>
          </a:p>
          <a:p>
            <a:endParaRPr lang="en-US" baseline="0" dirty="0" smtClean="0"/>
          </a:p>
          <a:p>
            <a:r>
              <a:rPr lang="en-US" baseline="0" dirty="0" smtClean="0"/>
              <a:t>As you will see later, we have a disaster menu for each meal type.</a:t>
            </a:r>
            <a:endParaRPr lang="en-US"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27</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entered are our historical</a:t>
            </a:r>
            <a:r>
              <a:rPr lang="en-US" baseline="0" dirty="0" smtClean="0"/>
              <a:t> patient breakdown by age and life/stage and their caloric needs</a:t>
            </a:r>
          </a:p>
          <a:p>
            <a:r>
              <a:rPr lang="en-US" baseline="0" dirty="0" smtClean="0"/>
              <a:t>And, we determined our average patient caloric requirement to be approximately 1,810 per day</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28</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 </a:t>
            </a:r>
          </a:p>
          <a:p>
            <a:r>
              <a:rPr lang="en-US" dirty="0" smtClean="0"/>
              <a:t>As noted before,</a:t>
            </a:r>
            <a:r>
              <a:rPr lang="en-US" baseline="0" dirty="0" smtClean="0"/>
              <a:t> f</a:t>
            </a:r>
            <a:r>
              <a:rPr lang="en-US" dirty="0" smtClean="0"/>
              <a:t>rom our data collection, we identified our average breakdown</a:t>
            </a:r>
            <a:r>
              <a:rPr lang="en-US" baseline="0" dirty="0" smtClean="0"/>
              <a:t> by meal type – we entered this into the worksheet.  </a:t>
            </a:r>
          </a:p>
          <a:p>
            <a:r>
              <a:rPr lang="en-US" dirty="0" smtClean="0"/>
              <a:t>While there are 415 patients</a:t>
            </a:r>
            <a:r>
              <a:rPr lang="en-US" baseline="0" dirty="0" smtClean="0"/>
              <a:t> – newborns have been added.  It is assumed that babies will continue to be born during a disaster.  </a:t>
            </a:r>
          </a:p>
          <a:p>
            <a:endParaRPr lang="en-US" baseline="0" dirty="0" smtClean="0"/>
          </a:p>
          <a:p>
            <a:r>
              <a:rPr lang="en-US" baseline="0" dirty="0" smtClean="0"/>
              <a:t>This identified meal patients compared to those receiving nutrition through other means, as well as meal types which and we will review how we are handling that in a moment.  </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29</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a:t>
            </a:fld>
            <a:endParaRPr lang="en-US"/>
          </a:p>
        </p:txBody>
      </p:sp>
    </p:spTree>
    <p:extLst>
      <p:ext uri="{BB962C8B-B14F-4D97-AF65-F5344CB8AC3E}">
        <p14:creationId xmlns:p14="http://schemas.microsoft.com/office/powerpoint/2010/main" xmlns="" val="1055921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Our</a:t>
            </a:r>
            <a:r>
              <a:rPr lang="en-US" b="0" baseline="0" dirty="0" smtClean="0"/>
              <a:t> disaster menu calls for two phases – the first phase being to utilize perishables and other food stuffs.  The second assumes that our supply chain is disrupted and we must move to alternatives.  </a:t>
            </a:r>
          </a:p>
          <a:p>
            <a:endParaRPr lang="en-US" b="0" baseline="0" dirty="0" smtClean="0"/>
          </a:p>
          <a:p>
            <a:r>
              <a:rPr lang="en-US" b="0" baseline="0" dirty="0" smtClean="0"/>
              <a:t>We identified how many days for each Phase for each patient category – Meal and non-meal.</a:t>
            </a:r>
            <a:endParaRPr lang="en-US" b="0"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30</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Carol, can you please review your rationale for two disaster food planning phases?  And then for your use of ensure</a:t>
            </a:r>
          </a:p>
          <a:p>
            <a:endParaRPr lang="en-US" baseline="0" dirty="0" smtClean="0"/>
          </a:p>
          <a:p>
            <a:r>
              <a:rPr lang="en-US" baseline="0" dirty="0" smtClean="0"/>
              <a:t>Carol:  Review the slide</a:t>
            </a:r>
          </a:p>
          <a:p>
            <a:endParaRPr lang="en-US" baseline="0" dirty="0" smtClean="0"/>
          </a:p>
          <a:p>
            <a:r>
              <a:rPr lang="en-US" baseline="0" dirty="0" smtClean="0"/>
              <a:t>Note that Infants and other Patients not able to consume food orally are addressed with appropriate supplements and/or enteral formula supplies</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31</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how the Providence</a:t>
            </a:r>
            <a:r>
              <a:rPr lang="en-US" baseline="0" dirty="0" smtClean="0"/>
              <a:t> Phase I average disaster menu plan looks</a:t>
            </a:r>
          </a:p>
          <a:p>
            <a:r>
              <a:rPr lang="en-US" baseline="0" dirty="0" smtClean="0"/>
              <a:t>Carol – can you please review the menu and why the red % indicates that it is less than the average daily need identified?</a:t>
            </a:r>
          </a:p>
          <a:p>
            <a:pPr defTabSz="958207">
              <a:defRPr/>
            </a:pPr>
            <a:endParaRPr lang="en-US" baseline="0" dirty="0" smtClean="0"/>
          </a:p>
          <a:p>
            <a:pPr defTabSz="958207">
              <a:defRPr/>
            </a:pPr>
            <a:r>
              <a:rPr lang="en-US" baseline="0" dirty="0" smtClean="0"/>
              <a:t>Carol:</a:t>
            </a:r>
          </a:p>
          <a:p>
            <a:pPr defTabSz="958207">
              <a:defRPr/>
            </a:pPr>
            <a:r>
              <a:rPr lang="en-US" baseline="0" dirty="0" smtClean="0"/>
              <a:t>First, our menu plan includes </a:t>
            </a:r>
            <a:r>
              <a:rPr lang="en-US" dirty="0" smtClean="0"/>
              <a:t>using</a:t>
            </a:r>
            <a:r>
              <a:rPr lang="en-US" baseline="0" dirty="0" smtClean="0"/>
              <a:t> up perishables and frozen foods, as well as other food stuffs in the first 4 days.  We address both meal patients and those not able to eat solid food.  </a:t>
            </a:r>
          </a:p>
          <a:p>
            <a:pPr defTabSz="958207">
              <a:defRPr/>
            </a:pPr>
            <a:endParaRPr lang="en-US" baseline="0" dirty="0" smtClean="0"/>
          </a:p>
          <a:p>
            <a:r>
              <a:rPr lang="en-US" baseline="0" dirty="0" smtClean="0"/>
              <a:t>We have targeted our average menu to stay well within the 90% of caloric needs for disaster menus required by…</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32</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is an example of how we</a:t>
            </a:r>
            <a:r>
              <a:rPr lang="en-US" baseline="0" dirty="0" smtClean="0"/>
              <a:t> are seeking to simplify our disaster menu by patient meal requirements – or meal pattern – for those patients that can take their nutrition by mouth.  We feel it is important that our menus be as simplified as possible with only a few variations to meet specific patient needs and physician orders. </a:t>
            </a:r>
          </a:p>
          <a:p>
            <a:endParaRPr lang="en-US" baseline="0" dirty="0" smtClean="0"/>
          </a:p>
          <a:p>
            <a:r>
              <a:rPr lang="en-US" baseline="0" dirty="0" smtClean="0"/>
              <a:t>This is only a sample of one meal – but we are looking at developing our plan to cover each meal by day for the first four days.</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33</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 your Phase II Meal</a:t>
            </a:r>
            <a:r>
              <a:rPr lang="en-US" baseline="0" dirty="0" smtClean="0"/>
              <a:t> Plan looks quite a bit different than the first 4 days.  This appears to be due to the use of Ensure as a meal replacement.  How do you think this will go over with patients?</a:t>
            </a:r>
          </a:p>
          <a:p>
            <a:endParaRPr lang="en-US" baseline="0" dirty="0" smtClean="0"/>
          </a:p>
          <a:p>
            <a:r>
              <a:rPr lang="en-US" baseline="0" dirty="0" smtClean="0"/>
              <a:t>At this point, we must assume that we are still in dire straits – that our supply chain is broken and we are conserving all resources.</a:t>
            </a:r>
          </a:p>
          <a:p>
            <a:r>
              <a:rPr lang="en-US" baseline="0" dirty="0" smtClean="0"/>
              <a:t>We must also assume that we do not have normal staffing – and those employees that are at work have been here for some time.</a:t>
            </a:r>
          </a:p>
          <a:p>
            <a:r>
              <a:rPr lang="en-US" baseline="0" dirty="0" smtClean="0"/>
              <a:t>If we get to Phase II, we need to assume that we closed the cafeteria long ago, that we are using tickets to issue any food, and that we are evaluating how much longer our hospital can safely care for patients.  </a:t>
            </a:r>
          </a:p>
          <a:p>
            <a:endParaRPr lang="en-US" baseline="0" dirty="0" smtClean="0"/>
          </a:p>
          <a:p>
            <a:r>
              <a:rPr lang="en-US" baseline="0" dirty="0" smtClean="0"/>
              <a:t>At this point, it is not about patient satisfaction, but patient health and sustenance.  Ensure is a very feasible method and critical to continuing to provide for the caloric and nutritional needs of our patients.   </a:t>
            </a:r>
          </a:p>
          <a:p>
            <a:endParaRPr lang="en-US" baseline="0"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34</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Connie, </a:t>
            </a:r>
            <a:r>
              <a:rPr lang="en-US" baseline="0" dirty="0" smtClean="0"/>
              <a:t>from this worksheet, it would appear that you plan to take a two phased approach for staff and other individuals – and that you do not plan to feed all of them 3 meals a day.  </a:t>
            </a:r>
          </a:p>
          <a:p>
            <a:endParaRPr lang="en-US" baseline="0" dirty="0" smtClean="0"/>
          </a:p>
          <a:p>
            <a:r>
              <a:rPr lang="en-US" baseline="0" dirty="0" smtClean="0"/>
              <a:t>Connie:  </a:t>
            </a:r>
          </a:p>
          <a:p>
            <a:r>
              <a:rPr lang="en-US" baseline="0" dirty="0" smtClean="0"/>
              <a:t>As I have said before, our first priority must be our patients and the staff caring for them.  </a:t>
            </a:r>
          </a:p>
          <a:p>
            <a:r>
              <a:rPr lang="en-US" baseline="0" dirty="0" smtClean="0"/>
              <a:t>So staff we will feed – hospital based physicians we will feed but assume they will find a way to leave for a period of each day and eat elsewhere.  We assume our community physicians will not be at the hospital all day – but will come by to round on their patients – so we are assuming one meal for them.  </a:t>
            </a:r>
          </a:p>
          <a:p>
            <a:endParaRPr lang="en-US" baseline="0" dirty="0" smtClean="0"/>
          </a:p>
          <a:p>
            <a:r>
              <a:rPr lang="en-US" baseline="0" dirty="0" smtClean="0"/>
              <a:t>Volunteers will be asked to bring their own food – as will visitors.  Rooming in Family will also be asked to secure most meals outside the hospital – whether at shelters or home.  We will provide some food for staff dependents, but we simply must assume they will be able to secure food through other means for at least one meal a day.</a:t>
            </a:r>
          </a:p>
          <a:p>
            <a:endParaRPr lang="en-US" baseline="0" dirty="0" smtClean="0"/>
          </a:p>
          <a:p>
            <a:r>
              <a:rPr lang="en-US" baseline="0" dirty="0" smtClean="0"/>
              <a:t>Overall, I cannot emphasize enough the challenge with maintaining 7 days of food for this many people  -- we cannot serve as a shelter, we are a hospital taking care of our patients and victims of a disaster.</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35</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8207"/>
            <a:r>
              <a:rPr lang="en-US" dirty="0" smtClean="0"/>
              <a:t>So we have meals for the first four</a:t>
            </a:r>
            <a:r>
              <a:rPr lang="en-US" baseline="0" dirty="0" smtClean="0"/>
              <a:t> days – or less if we are without power</a:t>
            </a:r>
            <a:endParaRPr lang="en-US"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36</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have ensure for the next 3 days – by</a:t>
            </a:r>
            <a:r>
              <a:rPr lang="en-US" baseline="0" dirty="0" smtClean="0"/>
              <a:t> which time supply chains have been re-established or we will already be planning for evacuation of our facilities.  </a:t>
            </a:r>
            <a:endParaRPr lang="en-US" dirty="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37</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summary resulting</a:t>
            </a:r>
            <a:r>
              <a:rPr lang="en-US" baseline="0" dirty="0" smtClean="0"/>
              <a:t> from the assumptions you have entered.  </a:t>
            </a:r>
          </a:p>
          <a:p>
            <a:endParaRPr lang="en-US" baseline="0" dirty="0" smtClean="0"/>
          </a:p>
          <a:p>
            <a:r>
              <a:rPr lang="en-US" baseline="0" dirty="0" smtClean="0"/>
              <a:t>One thing that strikes me is that your protein, vegetables, fruit and milk requirements would all be close to double if you do not plan for an alternative.   </a:t>
            </a:r>
          </a:p>
          <a:p>
            <a:endParaRPr lang="en-US" baseline="0" dirty="0" smtClean="0"/>
          </a:p>
          <a:p>
            <a:r>
              <a:rPr lang="en-US" baseline="0" dirty="0" smtClean="0"/>
              <a:t>Carol, how would you use this summary to plan for your inventory?  </a:t>
            </a:r>
          </a:p>
          <a:p>
            <a:endParaRPr lang="en-US" baseline="0" dirty="0" smtClean="0"/>
          </a:p>
          <a:p>
            <a:r>
              <a:rPr lang="en-US" baseline="0" dirty="0" smtClean="0"/>
              <a:t>Carol:</a:t>
            </a:r>
          </a:p>
          <a:p>
            <a:r>
              <a:rPr lang="en-US" baseline="0" dirty="0" smtClean="0"/>
              <a:t>We plan to use the inventory format provided to identify the specific products and quantities needed by category – for example, proteins, starches, vegetables, etc.  By identifying inventory by the categories </a:t>
            </a:r>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38</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8207">
              <a:defRPr/>
            </a:pPr>
            <a:endParaRPr lang="en-US" dirty="0" smtClean="0"/>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39</a:t>
            </a:fld>
            <a:endParaRPr lang="en-US"/>
          </a:p>
        </p:txBody>
      </p:sp>
    </p:spTree>
    <p:extLst>
      <p:ext uri="{BB962C8B-B14F-4D97-AF65-F5344CB8AC3E}">
        <p14:creationId xmlns:p14="http://schemas.microsoft.com/office/powerpoint/2010/main" xmlns="" val="361631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4</a:t>
            </a:fld>
            <a:endParaRPr lang="en-US"/>
          </a:p>
        </p:txBody>
      </p:sp>
    </p:spTree>
    <p:extLst>
      <p:ext uri="{BB962C8B-B14F-4D97-AF65-F5344CB8AC3E}">
        <p14:creationId xmlns:p14="http://schemas.microsoft.com/office/powerpoint/2010/main" xmlns="" val="33241444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40</a:t>
            </a:fld>
            <a:endParaRPr lang="en-US"/>
          </a:p>
        </p:txBody>
      </p:sp>
    </p:spTree>
    <p:extLst>
      <p:ext uri="{BB962C8B-B14F-4D97-AF65-F5344CB8AC3E}">
        <p14:creationId xmlns:p14="http://schemas.microsoft.com/office/powerpoint/2010/main" xmlns="" val="4244386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41</a:t>
            </a:fld>
            <a:endParaRPr lang="en-US"/>
          </a:p>
        </p:txBody>
      </p:sp>
    </p:spTree>
    <p:extLst>
      <p:ext uri="{BB962C8B-B14F-4D97-AF65-F5344CB8AC3E}">
        <p14:creationId xmlns:p14="http://schemas.microsoft.com/office/powerpoint/2010/main" xmlns="" val="2637947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42</a:t>
            </a:fld>
            <a:endParaRPr lang="en-US"/>
          </a:p>
        </p:txBody>
      </p:sp>
    </p:spTree>
    <p:extLst>
      <p:ext uri="{BB962C8B-B14F-4D97-AF65-F5344CB8AC3E}">
        <p14:creationId xmlns:p14="http://schemas.microsoft.com/office/powerpoint/2010/main" xmlns="" val="223470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5</a:t>
            </a:fld>
            <a:endParaRPr lang="en-US"/>
          </a:p>
        </p:txBody>
      </p:sp>
    </p:spTree>
    <p:extLst>
      <p:ext uri="{BB962C8B-B14F-4D97-AF65-F5344CB8AC3E}">
        <p14:creationId xmlns:p14="http://schemas.microsoft.com/office/powerpoint/2010/main" xmlns="" val="50108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6</a:t>
            </a:fld>
            <a:endParaRPr lang="en-US"/>
          </a:p>
        </p:txBody>
      </p:sp>
    </p:spTree>
    <p:extLst>
      <p:ext uri="{BB962C8B-B14F-4D97-AF65-F5344CB8AC3E}">
        <p14:creationId xmlns:p14="http://schemas.microsoft.com/office/powerpoint/2010/main" xmlns="" val="243833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7</a:t>
            </a:fld>
            <a:endParaRPr lang="en-US"/>
          </a:p>
        </p:txBody>
      </p:sp>
    </p:spTree>
    <p:extLst>
      <p:ext uri="{BB962C8B-B14F-4D97-AF65-F5344CB8AC3E}">
        <p14:creationId xmlns:p14="http://schemas.microsoft.com/office/powerpoint/2010/main" xmlns="" val="409992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8</a:t>
            </a:fld>
            <a:endParaRPr lang="en-US"/>
          </a:p>
        </p:txBody>
      </p:sp>
    </p:spTree>
    <p:extLst>
      <p:ext uri="{BB962C8B-B14F-4D97-AF65-F5344CB8AC3E}">
        <p14:creationId xmlns:p14="http://schemas.microsoft.com/office/powerpoint/2010/main" xmlns="" val="400085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4ABC4-884D-49BC-B586-B1BF32BD68F2}" type="slidenum">
              <a:rPr lang="en-US" smtClean="0"/>
              <a:pPr>
                <a:defRPr/>
              </a:pPr>
              <a:t>9</a:t>
            </a:fld>
            <a:endParaRPr lang="en-US"/>
          </a:p>
        </p:txBody>
      </p:sp>
    </p:spTree>
    <p:extLst>
      <p:ext uri="{BB962C8B-B14F-4D97-AF65-F5344CB8AC3E}">
        <p14:creationId xmlns:p14="http://schemas.microsoft.com/office/powerpoint/2010/main" xmlns="" val="265239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386625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E40D8C90-A1E5-4FB3-8884-58656DE00A9A}" type="slidenum">
              <a:rPr lang="en-US"/>
              <a:pPr>
                <a:defRPr/>
              </a:pPr>
              <a:t>‹#›</a:t>
            </a:fld>
            <a:endParaRPr lang="en-US"/>
          </a:p>
        </p:txBody>
      </p:sp>
    </p:spTree>
    <p:extLst>
      <p:ext uri="{BB962C8B-B14F-4D97-AF65-F5344CB8AC3E}">
        <p14:creationId xmlns:p14="http://schemas.microsoft.com/office/powerpoint/2010/main" xmlns="" val="54199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371600" y="0"/>
            <a:ext cx="7086600" cy="1447800"/>
          </a:xfrm>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C532A038-97AC-4699-BD14-4BF397BACE40}" type="slidenum">
              <a:rPr lang="en-US"/>
              <a:pPr>
                <a:defRPr/>
              </a:pPr>
              <a:t>‹#›</a:t>
            </a:fld>
            <a:endParaRPr lang="en-US" dirty="0"/>
          </a:p>
        </p:txBody>
      </p:sp>
    </p:spTree>
    <p:extLst>
      <p:ext uri="{BB962C8B-B14F-4D97-AF65-F5344CB8AC3E}">
        <p14:creationId xmlns:p14="http://schemas.microsoft.com/office/powerpoint/2010/main" xmlns="" val="425299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hird_Final">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086600" cy="1447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7239000" cy="4800600"/>
          </a:xfrm>
        </p:spPr>
        <p:txBody>
          <a:bodyPr/>
          <a:lstStyle>
            <a:lvl1pPr marL="228600" indent="0">
              <a:defRPr/>
            </a:lvl1pPr>
            <a:lvl2pPr marL="571500" indent="-339725">
              <a:defRPr/>
            </a:lvl2pPr>
            <a:lvl3pPr marL="914400" indent="-333375">
              <a:buSzPct val="45000"/>
              <a:defRPr/>
            </a:lvl3pPr>
            <a:lvl4pPr marL="1257300" indent="-339725">
              <a:buSzPct val="45000"/>
              <a:defRPr/>
            </a:lvl4pPr>
            <a:lvl5pPr marL="1654175" indent="-342900">
              <a:defRPr/>
            </a:lvl5pPr>
          </a:lstStyle>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p:txBody>
      </p:sp>
      <p:sp>
        <p:nvSpPr>
          <p:cNvPr id="4" name="Slide Number Placeholder 3"/>
          <p:cNvSpPr>
            <a:spLocks noGrp="1"/>
          </p:cNvSpPr>
          <p:nvPr>
            <p:ph type="sldNum" sz="quarter" idx="10"/>
          </p:nvPr>
        </p:nvSpPr>
        <p:spPr/>
        <p:txBody>
          <a:bodyPr/>
          <a:lstStyle>
            <a:lvl1pPr>
              <a:defRPr/>
            </a:lvl1pPr>
          </a:lstStyle>
          <a:p>
            <a:pPr>
              <a:defRPr/>
            </a:pPr>
            <a:fld id="{A8E0D376-778F-4A03-9CED-F85020022912}" type="slidenum">
              <a:rPr lang="en-US"/>
              <a:pPr>
                <a:defRPr/>
              </a:pPr>
              <a:t>‹#›</a:t>
            </a:fld>
            <a:endParaRPr lang="en-US" dirty="0"/>
          </a:p>
        </p:txBody>
      </p:sp>
    </p:spTree>
    <p:extLst>
      <p:ext uri="{BB962C8B-B14F-4D97-AF65-F5344CB8AC3E}">
        <p14:creationId xmlns:p14="http://schemas.microsoft.com/office/powerpoint/2010/main" xmlns="" val="2380142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E7745BD2-0E6A-44A8-9ED8-336EB6DD6C68}" type="slidenum">
              <a:rPr lang="en-US"/>
              <a:pPr>
                <a:defRPr/>
              </a:pPr>
              <a:t>‹#›</a:t>
            </a:fld>
            <a:endParaRPr lang="en-US" dirty="0"/>
          </a:p>
        </p:txBody>
      </p:sp>
    </p:spTree>
    <p:extLst>
      <p:ext uri="{BB962C8B-B14F-4D97-AF65-F5344CB8AC3E}">
        <p14:creationId xmlns:p14="http://schemas.microsoft.com/office/powerpoint/2010/main" xmlns="" val="4224047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43063" y="1752600"/>
            <a:ext cx="3521075" cy="4800600"/>
          </a:xfrm>
        </p:spPr>
        <p:txBody>
          <a:bodyPr/>
          <a:lstStyle>
            <a:lvl1pPr>
              <a:defRPr sz="2400"/>
            </a:lvl1pPr>
            <a:lvl2pPr marL="285750" indent="-285750">
              <a:defRPr sz="2400"/>
            </a:lvl2pPr>
            <a:lvl3pPr marL="628650" indent="-285750">
              <a:defRPr sz="2400"/>
            </a:lvl3pPr>
            <a:lvl4pPr marL="858838" indent="-230188">
              <a:tabLst>
                <a:tab pos="341313" algn="l"/>
              </a:tabLst>
              <a:defRPr sz="2400"/>
            </a:lvl4pPr>
            <a:lvl5pPr marL="2400300" indent="0">
              <a:buNone/>
              <a:defRPr sz="2400"/>
            </a:lvl5pPr>
            <a:lvl6pPr>
              <a:defRPr sz="1800"/>
            </a:lvl6pPr>
            <a:lvl7pPr>
              <a:defRPr sz="1800"/>
            </a:lvl7pPr>
            <a:lvl8pPr>
              <a:defRPr sz="1800"/>
            </a:lvl8pPr>
            <a:lvl9pPr>
              <a:defRPr sz="1800"/>
            </a:lvl9pPr>
          </a:lstStyle>
          <a:p>
            <a:pPr lvl="1"/>
            <a:r>
              <a:rPr lang="en-US" dirty="0" smtClean="0"/>
              <a:t>Click to edit Master text styles</a:t>
            </a:r>
          </a:p>
          <a:p>
            <a:pPr lvl="2"/>
            <a:r>
              <a:rPr lang="en-US" dirty="0" smtClean="0"/>
              <a:t>Second level</a:t>
            </a:r>
          </a:p>
          <a:p>
            <a:pPr lvl="3"/>
            <a:r>
              <a:rPr lang="en-US" dirty="0" smtClean="0"/>
              <a:t>Third level</a:t>
            </a:r>
          </a:p>
        </p:txBody>
      </p:sp>
      <p:sp>
        <p:nvSpPr>
          <p:cNvPr id="4" name="Content Placeholder 3"/>
          <p:cNvSpPr>
            <a:spLocks noGrp="1"/>
          </p:cNvSpPr>
          <p:nvPr>
            <p:ph sz="half" idx="2"/>
          </p:nvPr>
        </p:nvSpPr>
        <p:spPr>
          <a:xfrm>
            <a:off x="5316538" y="1752600"/>
            <a:ext cx="3446462" cy="4800600"/>
          </a:xfrm>
        </p:spPr>
        <p:txBody>
          <a:bodyPr/>
          <a:lstStyle>
            <a:lvl1pPr>
              <a:defRPr sz="2400"/>
            </a:lvl1pPr>
            <a:lvl2pPr marL="285750" indent="-285750">
              <a:defRPr sz="2400"/>
            </a:lvl2pPr>
            <a:lvl3pPr marL="573088" indent="-285750">
              <a:defRPr sz="2400"/>
            </a:lvl3pPr>
            <a:lvl4pPr marL="858838" indent="-230188">
              <a:defRPr sz="2400"/>
            </a:lvl4pPr>
            <a:lvl5pPr>
              <a:defRPr sz="2400"/>
            </a:lvl5pPr>
            <a:lvl6pPr>
              <a:defRPr sz="1800"/>
            </a:lvl6pPr>
            <a:lvl7pPr>
              <a:defRPr sz="1800"/>
            </a:lvl7pPr>
            <a:lvl8pPr>
              <a:defRPr sz="1800"/>
            </a:lvl8pPr>
            <a:lvl9pPr>
              <a:defRPr sz="1800"/>
            </a:lvl9pPr>
          </a:lstStyle>
          <a:p>
            <a:pPr lvl="1"/>
            <a:r>
              <a:rPr lang="en-US" dirty="0" smtClean="0"/>
              <a:t>Click to edit Master text styles</a:t>
            </a:r>
          </a:p>
          <a:p>
            <a:pPr lvl="2"/>
            <a:r>
              <a:rPr lang="en-US" dirty="0" smtClean="0"/>
              <a:t>Second level</a:t>
            </a:r>
          </a:p>
          <a:p>
            <a:pPr lvl="3"/>
            <a:r>
              <a:rPr lang="en-US" dirty="0" smtClean="0"/>
              <a:t>Third level</a:t>
            </a:r>
          </a:p>
        </p:txBody>
      </p:sp>
      <p:sp>
        <p:nvSpPr>
          <p:cNvPr id="5" name="Slide Number Placeholder 3"/>
          <p:cNvSpPr>
            <a:spLocks noGrp="1"/>
          </p:cNvSpPr>
          <p:nvPr>
            <p:ph type="sldNum" sz="quarter" idx="10"/>
          </p:nvPr>
        </p:nvSpPr>
        <p:spPr/>
        <p:txBody>
          <a:bodyPr/>
          <a:lstStyle>
            <a:lvl1pPr>
              <a:defRPr/>
            </a:lvl1pPr>
          </a:lstStyle>
          <a:p>
            <a:pPr>
              <a:defRPr/>
            </a:pPr>
            <a:fld id="{D60CF073-2879-42CB-93FF-7757B610BE64}" type="slidenum">
              <a:rPr lang="en-US"/>
              <a:pPr>
                <a:defRPr/>
              </a:pPr>
              <a:t>‹#›</a:t>
            </a:fld>
            <a:endParaRPr lang="en-US" dirty="0"/>
          </a:p>
        </p:txBody>
      </p:sp>
    </p:spTree>
    <p:extLst>
      <p:ext uri="{BB962C8B-B14F-4D97-AF65-F5344CB8AC3E}">
        <p14:creationId xmlns:p14="http://schemas.microsoft.com/office/powerpoint/2010/main" xmlns="" val="3744885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0" y="1905000"/>
            <a:ext cx="7239000" cy="4648200"/>
          </a:xfrm>
        </p:spPr>
        <p:txBody>
          <a:bodyPr/>
          <a:lstStyle>
            <a:lvl1pPr marL="111125"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ln/>
        </p:spPr>
        <p:txBody>
          <a:bodyPr/>
          <a:lstStyle>
            <a:lvl1pPr>
              <a:defRPr/>
            </a:lvl1pPr>
          </a:lstStyle>
          <a:p>
            <a:pPr>
              <a:defRPr/>
            </a:pPr>
            <a:fld id="{0AAC0004-268F-4A90-A808-C3F47168B190}" type="slidenum">
              <a:rPr lang="en-US"/>
              <a:pPr>
                <a:defRPr/>
              </a:pPr>
              <a:t>‹#›</a:t>
            </a:fld>
            <a:endParaRPr lang="en-US"/>
          </a:p>
        </p:txBody>
      </p:sp>
    </p:spTree>
    <p:extLst>
      <p:ext uri="{BB962C8B-B14F-4D97-AF65-F5344CB8AC3E}">
        <p14:creationId xmlns:p14="http://schemas.microsoft.com/office/powerpoint/2010/main" xmlns="" val="141594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0574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A7145C6D-390D-465A-813F-7038C99A9FC1}" type="slidenum">
              <a:rPr lang="en-US"/>
              <a:pPr>
                <a:defRPr/>
              </a:pPr>
              <a:t>‹#›</a:t>
            </a:fld>
            <a:endParaRPr lang="en-US"/>
          </a:p>
        </p:txBody>
      </p:sp>
    </p:spTree>
    <p:extLst>
      <p:ext uri="{BB962C8B-B14F-4D97-AF65-F5344CB8AC3E}">
        <p14:creationId xmlns:p14="http://schemas.microsoft.com/office/powerpoint/2010/main" xmlns="" val="734504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381EE454-ED07-4106-A7BC-D3C1F2B8F75E}" type="slidenum">
              <a:rPr lang="en-US"/>
              <a:pPr>
                <a:defRPr/>
              </a:pPr>
              <a:t>‹#›</a:t>
            </a:fld>
            <a:endParaRPr lang="en-US"/>
          </a:p>
        </p:txBody>
      </p:sp>
    </p:spTree>
    <p:extLst>
      <p:ext uri="{BB962C8B-B14F-4D97-AF65-F5344CB8AC3E}">
        <p14:creationId xmlns:p14="http://schemas.microsoft.com/office/powerpoint/2010/main" xmlns="" val="2013848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0F204793-87A5-491F-8B75-CDA26E12DF9E}" type="slidenum">
              <a:rPr lang="en-US"/>
              <a:pPr>
                <a:defRPr/>
              </a:pPr>
              <a:t>‹#›</a:t>
            </a:fld>
            <a:endParaRPr lang="en-US"/>
          </a:p>
        </p:txBody>
      </p:sp>
    </p:spTree>
    <p:extLst>
      <p:ext uri="{BB962C8B-B14F-4D97-AF65-F5344CB8AC3E}">
        <p14:creationId xmlns:p14="http://schemas.microsoft.com/office/powerpoint/2010/main" xmlns="" val="294849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767EE654-81E5-498A-8CC0-43E5A4CA5358}" type="slidenum">
              <a:rPr lang="en-US"/>
              <a:pPr>
                <a:defRPr/>
              </a:pPr>
              <a:t>‹#›</a:t>
            </a:fld>
            <a:endParaRPr lang="en-US"/>
          </a:p>
        </p:txBody>
      </p:sp>
    </p:spTree>
    <p:extLst>
      <p:ext uri="{BB962C8B-B14F-4D97-AF65-F5344CB8AC3E}">
        <p14:creationId xmlns:p14="http://schemas.microsoft.com/office/powerpoint/2010/main" xmlns="" val="187860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104802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533530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05421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180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1150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371600" y="0"/>
            <a:ext cx="7086600" cy="1447800"/>
          </a:xfrm>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8305800" y="6400800"/>
            <a:ext cx="685800" cy="384175"/>
          </a:xfrm>
          <a:prstGeom prst="rect">
            <a:avLst/>
          </a:prstGeom>
        </p:spPr>
        <p:txBody>
          <a:bodyPr/>
          <a:lstStyle>
            <a:lvl1pPr>
              <a:defRPr/>
            </a:lvl1pPr>
          </a:lstStyle>
          <a:p>
            <a:pPr>
              <a:defRPr/>
            </a:pPr>
            <a:fld id="{C20C9F8A-81A8-499A-A4E9-59C41EC4301B}" type="slidenum">
              <a:rPr lang="en-US"/>
              <a:pPr>
                <a:defRPr/>
              </a:pPr>
              <a:t>‹#›</a:t>
            </a:fld>
            <a:endParaRPr lang="en-US" dirty="0"/>
          </a:p>
        </p:txBody>
      </p:sp>
    </p:spTree>
    <p:extLst>
      <p:ext uri="{BB962C8B-B14F-4D97-AF65-F5344CB8AC3E}">
        <p14:creationId xmlns:p14="http://schemas.microsoft.com/office/powerpoint/2010/main" xmlns="" val="128566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1371600" y="0"/>
            <a:ext cx="7086600" cy="1447800"/>
          </a:xfrm>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8305800" y="6400800"/>
            <a:ext cx="685800" cy="384175"/>
          </a:xfrm>
          <a:prstGeom prst="rect">
            <a:avLst/>
          </a:prstGeom>
        </p:spPr>
        <p:txBody>
          <a:bodyPr/>
          <a:lstStyle>
            <a:lvl1pPr>
              <a:defRPr/>
            </a:lvl1pPr>
          </a:lstStyle>
          <a:p>
            <a:pPr>
              <a:defRPr/>
            </a:pPr>
            <a:fld id="{94D810FA-A537-44B7-AEA8-567A61EBC93A}" type="slidenum">
              <a:rPr lang="en-US"/>
              <a:pPr>
                <a:defRPr/>
              </a:pPr>
              <a:t>‹#›</a:t>
            </a:fld>
            <a:endParaRPr lang="en-US" dirty="0"/>
          </a:p>
        </p:txBody>
      </p:sp>
    </p:spTree>
    <p:extLst>
      <p:ext uri="{BB962C8B-B14F-4D97-AF65-F5344CB8AC3E}">
        <p14:creationId xmlns:p14="http://schemas.microsoft.com/office/powerpoint/2010/main" xmlns="" val="180587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0" y="1752600"/>
            <a:ext cx="7239000" cy="4648200"/>
          </a:xfrm>
        </p:spPr>
        <p:txBody>
          <a:bodyPr/>
          <a:lstStyle>
            <a:lvl1pPr marL="111125"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ln/>
        </p:spPr>
        <p:txBody>
          <a:bodyPr/>
          <a:lstStyle>
            <a:lvl1pPr>
              <a:defRPr/>
            </a:lvl1pPr>
          </a:lstStyle>
          <a:p>
            <a:pPr>
              <a:defRPr/>
            </a:pPr>
            <a:fld id="{2B3B6CA4-E809-4566-B00F-F06EE962B115}" type="slidenum">
              <a:rPr lang="en-US"/>
              <a:pPr>
                <a:defRPr/>
              </a:pPr>
              <a:t>‹#›</a:t>
            </a:fld>
            <a:endParaRPr lang="en-US"/>
          </a:p>
        </p:txBody>
      </p:sp>
    </p:spTree>
    <p:extLst>
      <p:ext uri="{BB962C8B-B14F-4D97-AF65-F5344CB8AC3E}">
        <p14:creationId xmlns:p14="http://schemas.microsoft.com/office/powerpoint/2010/main" xmlns="" val="260248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526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19700" y="17526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F45631B6-0A5C-43F9-96C1-A0B38D46D86F}" type="slidenum">
              <a:rPr lang="en-US"/>
              <a:pPr>
                <a:defRPr/>
              </a:pPr>
              <a:t>‹#›</a:t>
            </a:fld>
            <a:endParaRPr lang="en-US"/>
          </a:p>
        </p:txBody>
      </p:sp>
    </p:spTree>
    <p:extLst>
      <p:ext uri="{BB962C8B-B14F-4D97-AF65-F5344CB8AC3E}">
        <p14:creationId xmlns:p14="http://schemas.microsoft.com/office/powerpoint/2010/main" xmlns="" val="330192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1885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400" y="2525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21225" y="1885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525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A4AA848B-7A22-4723-953C-722E2B290CB8}" type="slidenum">
              <a:rPr lang="en-US"/>
              <a:pPr>
                <a:defRPr/>
              </a:pPr>
              <a:t>‹#›</a:t>
            </a:fld>
            <a:endParaRPr lang="en-US"/>
          </a:p>
        </p:txBody>
      </p:sp>
    </p:spTree>
    <p:extLst>
      <p:ext uri="{BB962C8B-B14F-4D97-AF65-F5344CB8AC3E}">
        <p14:creationId xmlns:p14="http://schemas.microsoft.com/office/powerpoint/2010/main" xmlns="" val="291191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CCD6248B-7F15-4053-881F-29A004B1DE32}" type="slidenum">
              <a:rPr lang="en-US"/>
              <a:pPr>
                <a:defRPr/>
              </a:pPr>
              <a:t>‹#›</a:t>
            </a:fld>
            <a:endParaRPr lang="en-US"/>
          </a:p>
        </p:txBody>
      </p:sp>
    </p:spTree>
    <p:extLst>
      <p:ext uri="{BB962C8B-B14F-4D97-AF65-F5344CB8AC3E}">
        <p14:creationId xmlns:p14="http://schemas.microsoft.com/office/powerpoint/2010/main" xmlns="" val="122275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descr="DarkCapital"/>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16"/>
          <p:cNvSpPr>
            <a:spLocks noChangeArrowheads="1"/>
          </p:cNvSpPr>
          <p:nvPr/>
        </p:nvSpPr>
        <p:spPr bwMode="auto">
          <a:xfrm>
            <a:off x="0" y="0"/>
            <a:ext cx="9144000" cy="1524000"/>
          </a:xfrm>
          <a:prstGeom prst="rect">
            <a:avLst/>
          </a:prstGeom>
          <a:solidFill>
            <a:srgbClr val="F9FBFD">
              <a:alpha val="2509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2052" name="Rectangle 14"/>
          <p:cNvSpPr>
            <a:spLocks noChangeArrowheads="1"/>
          </p:cNvSpPr>
          <p:nvPr/>
        </p:nvSpPr>
        <p:spPr bwMode="auto">
          <a:xfrm>
            <a:off x="0" y="0"/>
            <a:ext cx="1524000" cy="6858000"/>
          </a:xfrm>
          <a:prstGeom prst="rect">
            <a:avLst/>
          </a:prstGeom>
          <a:solidFill>
            <a:schemeClr val="bg1">
              <a:alpha val="2509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pic>
        <p:nvPicPr>
          <p:cNvPr id="2053" name="Picture 15" descr="Square"/>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0" y="0"/>
            <a:ext cx="1524000" cy="153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Rectangle 17"/>
          <p:cNvSpPr>
            <a:spLocks noGrp="1" noChangeArrowheads="1"/>
          </p:cNvSpPr>
          <p:nvPr>
            <p:ph type="title"/>
          </p:nvPr>
        </p:nvSpPr>
        <p:spPr bwMode="auto">
          <a:xfrm>
            <a:off x="1524000" y="1828800"/>
            <a:ext cx="7391400" cy="145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18"/>
          <p:cNvSpPr>
            <a:spLocks noGrp="1" noChangeArrowheads="1"/>
          </p:cNvSpPr>
          <p:nvPr>
            <p:ph type="body" idx="1"/>
          </p:nvPr>
        </p:nvSpPr>
        <p:spPr bwMode="auto">
          <a:xfrm>
            <a:off x="1524000" y="3581400"/>
            <a:ext cx="7391400" cy="307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97" r:id="rId4"/>
    <p:sldLayoutId id="2147484305" r:id="rId5"/>
  </p:sldLayoutIdLst>
  <p:timing>
    <p:tnLst>
      <p:par>
        <p:cTn id="1" dur="indefinite" restart="never" nodeType="tmRoot"/>
      </p:par>
    </p:tnLst>
  </p:timing>
  <p:txStyles>
    <p:titleStyle>
      <a:lvl1pPr marL="347663" indent="-347663" algn="l" rtl="0" eaLnBrk="0" fontAlgn="base" hangingPunct="0">
        <a:spcBef>
          <a:spcPct val="0"/>
        </a:spcBef>
        <a:spcAft>
          <a:spcPct val="0"/>
        </a:spcAft>
        <a:defRPr sz="4000">
          <a:solidFill>
            <a:schemeClr val="bg1"/>
          </a:solidFill>
          <a:latin typeface="Arial" pitchFamily="34" charset="0"/>
          <a:ea typeface="+mj-ea"/>
          <a:cs typeface="Arial" pitchFamily="34" charset="0"/>
        </a:defRPr>
      </a:lvl1pPr>
      <a:lvl2pPr marL="347663" indent="-347663" algn="l" rtl="0" eaLnBrk="0" fontAlgn="base" hangingPunct="0">
        <a:spcBef>
          <a:spcPct val="0"/>
        </a:spcBef>
        <a:spcAft>
          <a:spcPct val="0"/>
        </a:spcAft>
        <a:defRPr sz="4000">
          <a:solidFill>
            <a:schemeClr val="bg1"/>
          </a:solidFill>
          <a:latin typeface="Arial" charset="0"/>
          <a:cs typeface="Arial" charset="0"/>
        </a:defRPr>
      </a:lvl2pPr>
      <a:lvl3pPr marL="347663" indent="-347663" algn="l" rtl="0" eaLnBrk="0" fontAlgn="base" hangingPunct="0">
        <a:spcBef>
          <a:spcPct val="0"/>
        </a:spcBef>
        <a:spcAft>
          <a:spcPct val="0"/>
        </a:spcAft>
        <a:defRPr sz="4000">
          <a:solidFill>
            <a:schemeClr val="bg1"/>
          </a:solidFill>
          <a:latin typeface="Arial" charset="0"/>
          <a:cs typeface="Arial" charset="0"/>
        </a:defRPr>
      </a:lvl3pPr>
      <a:lvl4pPr marL="347663" indent="-347663" algn="l" rtl="0" eaLnBrk="0" fontAlgn="base" hangingPunct="0">
        <a:spcBef>
          <a:spcPct val="0"/>
        </a:spcBef>
        <a:spcAft>
          <a:spcPct val="0"/>
        </a:spcAft>
        <a:defRPr sz="4000">
          <a:solidFill>
            <a:schemeClr val="bg1"/>
          </a:solidFill>
          <a:latin typeface="Arial" charset="0"/>
          <a:cs typeface="Arial" charset="0"/>
        </a:defRPr>
      </a:lvl4pPr>
      <a:lvl5pPr marL="347663" indent="-347663" algn="l" rtl="0" eaLnBrk="0" fontAlgn="base" hangingPunct="0">
        <a:spcBef>
          <a:spcPct val="0"/>
        </a:spcBef>
        <a:spcAft>
          <a:spcPct val="0"/>
        </a:spcAft>
        <a:defRPr sz="4000">
          <a:solidFill>
            <a:schemeClr val="bg1"/>
          </a:solidFill>
          <a:latin typeface="Arial" charset="0"/>
          <a:cs typeface="Arial" charset="0"/>
        </a:defRPr>
      </a:lvl5pPr>
      <a:lvl6pPr marL="804863" algn="l" rtl="0" fontAlgn="base">
        <a:spcBef>
          <a:spcPct val="0"/>
        </a:spcBef>
        <a:spcAft>
          <a:spcPct val="0"/>
        </a:spcAft>
        <a:defRPr sz="4000">
          <a:solidFill>
            <a:schemeClr val="bg1"/>
          </a:solidFill>
          <a:latin typeface="TradeGothic" pitchFamily="34" charset="0"/>
        </a:defRPr>
      </a:lvl6pPr>
      <a:lvl7pPr marL="1262063" algn="l" rtl="0" fontAlgn="base">
        <a:spcBef>
          <a:spcPct val="0"/>
        </a:spcBef>
        <a:spcAft>
          <a:spcPct val="0"/>
        </a:spcAft>
        <a:defRPr sz="4000">
          <a:solidFill>
            <a:schemeClr val="bg1"/>
          </a:solidFill>
          <a:latin typeface="TradeGothic" pitchFamily="34" charset="0"/>
        </a:defRPr>
      </a:lvl7pPr>
      <a:lvl8pPr marL="1719263" algn="l" rtl="0" fontAlgn="base">
        <a:spcBef>
          <a:spcPct val="0"/>
        </a:spcBef>
        <a:spcAft>
          <a:spcPct val="0"/>
        </a:spcAft>
        <a:defRPr sz="4000">
          <a:solidFill>
            <a:schemeClr val="bg1"/>
          </a:solidFill>
          <a:latin typeface="TradeGothic" pitchFamily="34" charset="0"/>
        </a:defRPr>
      </a:lvl8pPr>
      <a:lvl9pPr marL="2176463" algn="l" rtl="0" fontAlgn="base">
        <a:spcBef>
          <a:spcPct val="0"/>
        </a:spcBef>
        <a:spcAft>
          <a:spcPct val="0"/>
        </a:spcAft>
        <a:defRPr sz="4000">
          <a:solidFill>
            <a:schemeClr val="bg1"/>
          </a:solidFill>
          <a:latin typeface="TradeGothic" pitchFamily="34" charset="0"/>
        </a:defRPr>
      </a:lvl9pPr>
    </p:titleStyle>
    <p:bodyStyle>
      <a:lvl1pPr marL="347663" indent="-347663" algn="l" rtl="0" eaLnBrk="0" fontAlgn="base" hangingPunct="0">
        <a:spcBef>
          <a:spcPct val="20000"/>
        </a:spcBef>
        <a:spcAft>
          <a:spcPct val="0"/>
        </a:spcAft>
        <a:tabLst>
          <a:tab pos="3206750" algn="l"/>
          <a:tab pos="5435600" algn="l"/>
        </a:tabLst>
        <a:defRPr sz="3000">
          <a:solidFill>
            <a:schemeClr val="bg1"/>
          </a:solidFill>
          <a:latin typeface="Arial" pitchFamily="34" charset="0"/>
          <a:ea typeface="+mn-ea"/>
          <a:cs typeface="Arial" pitchFamily="34" charset="0"/>
        </a:defRPr>
      </a:lvl1pPr>
      <a:lvl2pPr marL="914400" indent="-282575" algn="l" rtl="0" eaLnBrk="0" fontAlgn="base" hangingPunct="0">
        <a:lnSpc>
          <a:spcPct val="110000"/>
        </a:lnSpc>
        <a:spcBef>
          <a:spcPct val="20000"/>
        </a:spcBef>
        <a:spcAft>
          <a:spcPct val="0"/>
        </a:spcAft>
        <a:buClr>
          <a:srgbClr val="EEEEFA"/>
        </a:buClr>
        <a:buFont typeface="Wingdings" pitchFamily="2" charset="2"/>
        <a:buChar char="§"/>
        <a:tabLst>
          <a:tab pos="3206750" algn="l"/>
          <a:tab pos="5435600" algn="l"/>
        </a:tabLst>
        <a:defRPr sz="2600">
          <a:solidFill>
            <a:schemeClr val="bg1"/>
          </a:solidFill>
          <a:latin typeface="Arial" pitchFamily="34" charset="0"/>
          <a:cs typeface="Arial" pitchFamily="34" charset="0"/>
        </a:defRPr>
      </a:lvl2pPr>
      <a:lvl3pPr marL="1481138" indent="-284163" algn="l" rtl="0" eaLnBrk="0" fontAlgn="base" hangingPunct="0">
        <a:lnSpc>
          <a:spcPct val="110000"/>
        </a:lnSpc>
        <a:spcBef>
          <a:spcPct val="20000"/>
        </a:spcBef>
        <a:spcAft>
          <a:spcPct val="0"/>
        </a:spcAft>
        <a:buClr>
          <a:srgbClr val="A1B4EB"/>
        </a:buClr>
        <a:buSzPct val="150000"/>
        <a:buChar char="•"/>
        <a:tabLst>
          <a:tab pos="3206750" algn="l"/>
          <a:tab pos="5435600" algn="l"/>
        </a:tabLst>
        <a:defRPr sz="2400">
          <a:solidFill>
            <a:schemeClr val="bg1"/>
          </a:solidFill>
          <a:latin typeface="Arial" pitchFamily="34" charset="0"/>
          <a:cs typeface="Arial" pitchFamily="34" charset="0"/>
        </a:defRPr>
      </a:lvl3pPr>
      <a:lvl4pPr marL="1944688" indent="-282575" algn="l" rtl="0" eaLnBrk="0" fontAlgn="base" hangingPunct="0">
        <a:lnSpc>
          <a:spcPct val="110000"/>
        </a:lnSpc>
        <a:spcBef>
          <a:spcPct val="20000"/>
        </a:spcBef>
        <a:spcAft>
          <a:spcPct val="0"/>
        </a:spcAft>
        <a:buClr>
          <a:srgbClr val="EEEEFA"/>
        </a:buClr>
        <a:buSzPct val="130000"/>
        <a:buFont typeface="Courier New" pitchFamily="49" charset="0"/>
        <a:buChar char="-"/>
        <a:tabLst>
          <a:tab pos="3206750" algn="l"/>
          <a:tab pos="5435600" algn="l"/>
        </a:tabLst>
        <a:defRPr sz="2200">
          <a:solidFill>
            <a:schemeClr val="bg1"/>
          </a:solidFill>
          <a:latin typeface="Arial" pitchFamily="34" charset="0"/>
          <a:cs typeface="Arial" pitchFamily="34" charset="0"/>
        </a:defRPr>
      </a:lvl4pPr>
      <a:lvl5pPr marL="2403475" indent="-228600" algn="l" rtl="0" eaLnBrk="0" fontAlgn="base" hangingPunct="0">
        <a:spcBef>
          <a:spcPct val="20000"/>
        </a:spcBef>
        <a:spcAft>
          <a:spcPct val="0"/>
        </a:spcAft>
        <a:buChar char="»"/>
        <a:tabLst>
          <a:tab pos="3206750" algn="l"/>
          <a:tab pos="5435600" algn="l"/>
        </a:tabLst>
        <a:defRPr sz="2000">
          <a:solidFill>
            <a:schemeClr val="bg1"/>
          </a:solidFill>
          <a:latin typeface="Times New Roman" pitchFamily="18" charset="0"/>
          <a:cs typeface="Arial" charset="0"/>
        </a:defRPr>
      </a:lvl5pPr>
      <a:lvl6pPr marL="2860675" indent="-228600" algn="l" rtl="0" fontAlgn="base">
        <a:spcBef>
          <a:spcPct val="20000"/>
        </a:spcBef>
        <a:spcAft>
          <a:spcPct val="0"/>
        </a:spcAft>
        <a:buChar char="»"/>
        <a:tabLst>
          <a:tab pos="3206750" algn="l"/>
          <a:tab pos="5435600" algn="l"/>
        </a:tabLst>
        <a:defRPr sz="2000">
          <a:solidFill>
            <a:schemeClr val="bg1"/>
          </a:solidFill>
          <a:latin typeface="Times New Roman" pitchFamily="18" charset="0"/>
        </a:defRPr>
      </a:lvl6pPr>
      <a:lvl7pPr marL="3317875" indent="-228600" algn="l" rtl="0" fontAlgn="base">
        <a:spcBef>
          <a:spcPct val="20000"/>
        </a:spcBef>
        <a:spcAft>
          <a:spcPct val="0"/>
        </a:spcAft>
        <a:buChar char="»"/>
        <a:tabLst>
          <a:tab pos="3206750" algn="l"/>
          <a:tab pos="5435600" algn="l"/>
        </a:tabLst>
        <a:defRPr sz="2000">
          <a:solidFill>
            <a:schemeClr val="bg1"/>
          </a:solidFill>
          <a:latin typeface="Times New Roman" pitchFamily="18" charset="0"/>
        </a:defRPr>
      </a:lvl7pPr>
      <a:lvl8pPr marL="3775075" indent="-228600" algn="l" rtl="0" fontAlgn="base">
        <a:spcBef>
          <a:spcPct val="20000"/>
        </a:spcBef>
        <a:spcAft>
          <a:spcPct val="0"/>
        </a:spcAft>
        <a:buChar char="»"/>
        <a:tabLst>
          <a:tab pos="3206750" algn="l"/>
          <a:tab pos="5435600" algn="l"/>
        </a:tabLst>
        <a:defRPr sz="2000">
          <a:solidFill>
            <a:schemeClr val="bg1"/>
          </a:solidFill>
          <a:latin typeface="Times New Roman" pitchFamily="18" charset="0"/>
        </a:defRPr>
      </a:lvl8pPr>
      <a:lvl9pPr marL="4232275" indent="-228600" algn="l" rtl="0" fontAlgn="base">
        <a:spcBef>
          <a:spcPct val="20000"/>
        </a:spcBef>
        <a:spcAft>
          <a:spcPct val="0"/>
        </a:spcAft>
        <a:buChar char="»"/>
        <a:tabLst>
          <a:tab pos="3206750" algn="l"/>
          <a:tab pos="5435600" algn="l"/>
        </a:tabLst>
        <a:defRPr sz="2000">
          <a:solidFill>
            <a:schemeClr val="bg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7" descr="GrayCapital"/>
          <p:cNvPicPr>
            <a:picLocks noChangeAspect="1" noChangeArrowheads="1"/>
          </p:cNvPicPr>
          <p:nvPr/>
        </p:nvPicPr>
        <p:blipFill>
          <a:blip r:embed="rId7" cstate="print">
            <a:lum bright="6000"/>
            <a:extLst>
              <a:ext uri="{28A0092B-C50C-407E-A947-70E740481C1C}">
                <a14:useLocalDpi xmlns:a14="http://schemas.microsoft.com/office/drawing/2010/main" xmlns="" val="0"/>
              </a:ext>
            </a:extLst>
          </a:blip>
          <a:srcRect b="734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8"/>
          <p:cNvSpPr>
            <a:spLocks noGrp="1" noChangeArrowheads="1"/>
          </p:cNvSpPr>
          <p:nvPr>
            <p:ph type="body" idx="1"/>
          </p:nvPr>
        </p:nvSpPr>
        <p:spPr bwMode="auto">
          <a:xfrm>
            <a:off x="1524000" y="1752600"/>
            <a:ext cx="72390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2052" name="Rectangle 10"/>
          <p:cNvSpPr>
            <a:spLocks noChangeArrowheads="1"/>
          </p:cNvSpPr>
          <p:nvPr/>
        </p:nvSpPr>
        <p:spPr bwMode="auto">
          <a:xfrm>
            <a:off x="1527175" y="11113"/>
            <a:ext cx="7616825" cy="1511300"/>
          </a:xfrm>
          <a:prstGeom prst="rect">
            <a:avLst/>
          </a:prstGeom>
          <a:solidFill>
            <a:srgbClr val="252571"/>
          </a:solidFill>
          <a:ln w="38100">
            <a:solidFill>
              <a:srgbClr val="303092"/>
            </a:solidFill>
            <a:miter lim="800000"/>
            <a:headEnd/>
            <a:tailEnd/>
          </a:ln>
        </p:spPr>
        <p:txBody>
          <a:bodyPr wrap="none" anchor="ctr"/>
          <a:lstStyle/>
          <a:p>
            <a:endParaRPr lang="en-US">
              <a:solidFill>
                <a:srgbClr val="000000"/>
              </a:solidFill>
              <a:cs typeface="Arial" charset="0"/>
            </a:endParaRPr>
          </a:p>
        </p:txBody>
      </p:sp>
      <p:sp>
        <p:nvSpPr>
          <p:cNvPr id="2053" name="Rectangle 12"/>
          <p:cNvSpPr>
            <a:spLocks noGrp="1" noChangeArrowheads="1"/>
          </p:cNvSpPr>
          <p:nvPr>
            <p:ph type="title"/>
          </p:nvPr>
        </p:nvSpPr>
        <p:spPr bwMode="auto">
          <a:xfrm>
            <a:off x="1524000" y="0"/>
            <a:ext cx="73152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Section 1</a:t>
            </a:r>
          </a:p>
        </p:txBody>
      </p:sp>
      <p:sp>
        <p:nvSpPr>
          <p:cNvPr id="422925" name="Rectangle 13"/>
          <p:cNvSpPr>
            <a:spLocks noGrp="1" noChangeArrowheads="1"/>
          </p:cNvSpPr>
          <p:nvPr>
            <p:ph type="sldNum" sz="quarter" idx="4"/>
          </p:nvPr>
        </p:nvSpPr>
        <p:spPr bwMode="auto">
          <a:xfrm>
            <a:off x="65532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rgbClr val="252571"/>
                </a:solidFill>
                <a:latin typeface="Arial" charset="0"/>
                <a:cs typeface="+mn-cs"/>
              </a:defRPr>
            </a:lvl1pPr>
          </a:lstStyle>
          <a:p>
            <a:pPr>
              <a:defRPr/>
            </a:pPr>
            <a:fld id="{CADB3A5E-3940-4A08-BC02-738579B52AF3}" type="slidenum">
              <a:rPr lang="en-US"/>
              <a:pPr>
                <a:defRPr/>
              </a:pPr>
              <a:t>‹#›</a:t>
            </a:fld>
            <a:endParaRPr lang="en-US"/>
          </a:p>
        </p:txBody>
      </p:sp>
      <p:pic>
        <p:nvPicPr>
          <p:cNvPr id="2055" name="Picture 14" descr="Capital"/>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0"/>
            <a:ext cx="152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40564749"/>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Lst>
  <p:hf hdr="0" ftr="0" dt="0"/>
  <p:txStyles>
    <p:titleStyle>
      <a:lvl1pPr marL="111125" indent="1588" algn="l" rtl="0" eaLnBrk="0" fontAlgn="base" hangingPunct="0">
        <a:spcBef>
          <a:spcPct val="0"/>
        </a:spcBef>
        <a:spcAft>
          <a:spcPct val="0"/>
        </a:spcAft>
        <a:defRPr sz="3800">
          <a:solidFill>
            <a:schemeClr val="bg1"/>
          </a:solidFill>
          <a:latin typeface="Arial" pitchFamily="34" charset="0"/>
          <a:ea typeface="+mj-ea"/>
          <a:cs typeface="Arial" pitchFamily="34" charset="0"/>
        </a:defRPr>
      </a:lvl1pPr>
      <a:lvl2pPr marL="111125" indent="1588" algn="l" rtl="0" eaLnBrk="0" fontAlgn="base" hangingPunct="0">
        <a:spcBef>
          <a:spcPct val="0"/>
        </a:spcBef>
        <a:spcAft>
          <a:spcPct val="0"/>
        </a:spcAft>
        <a:defRPr sz="3800">
          <a:solidFill>
            <a:schemeClr val="bg1"/>
          </a:solidFill>
          <a:latin typeface="Arial" charset="0"/>
          <a:cs typeface="Arial" charset="0"/>
        </a:defRPr>
      </a:lvl2pPr>
      <a:lvl3pPr marL="111125" indent="1588" algn="l" rtl="0" eaLnBrk="0" fontAlgn="base" hangingPunct="0">
        <a:spcBef>
          <a:spcPct val="0"/>
        </a:spcBef>
        <a:spcAft>
          <a:spcPct val="0"/>
        </a:spcAft>
        <a:defRPr sz="3800">
          <a:solidFill>
            <a:schemeClr val="bg1"/>
          </a:solidFill>
          <a:latin typeface="Arial" charset="0"/>
          <a:cs typeface="Arial" charset="0"/>
        </a:defRPr>
      </a:lvl3pPr>
      <a:lvl4pPr marL="111125" indent="1588" algn="l" rtl="0" eaLnBrk="0" fontAlgn="base" hangingPunct="0">
        <a:spcBef>
          <a:spcPct val="0"/>
        </a:spcBef>
        <a:spcAft>
          <a:spcPct val="0"/>
        </a:spcAft>
        <a:defRPr sz="3800">
          <a:solidFill>
            <a:schemeClr val="bg1"/>
          </a:solidFill>
          <a:latin typeface="Arial" charset="0"/>
          <a:cs typeface="Arial" charset="0"/>
        </a:defRPr>
      </a:lvl4pPr>
      <a:lvl5pPr marL="111125" indent="1588" algn="l" rtl="0" eaLnBrk="0" fontAlgn="base" hangingPunct="0">
        <a:spcBef>
          <a:spcPct val="0"/>
        </a:spcBef>
        <a:spcAft>
          <a:spcPct val="0"/>
        </a:spcAft>
        <a:defRPr sz="3800">
          <a:solidFill>
            <a:schemeClr val="bg1"/>
          </a:solidFill>
          <a:latin typeface="Arial" charset="0"/>
          <a:cs typeface="Arial" charset="0"/>
        </a:defRPr>
      </a:lvl5pPr>
      <a:lvl6pPr marL="804863" algn="l" rtl="0" fontAlgn="base">
        <a:spcBef>
          <a:spcPct val="0"/>
        </a:spcBef>
        <a:spcAft>
          <a:spcPct val="0"/>
        </a:spcAft>
        <a:defRPr sz="3800">
          <a:solidFill>
            <a:schemeClr val="bg1"/>
          </a:solidFill>
          <a:latin typeface="TradeGothic" pitchFamily="34" charset="0"/>
        </a:defRPr>
      </a:lvl6pPr>
      <a:lvl7pPr marL="1262063" algn="l" rtl="0" fontAlgn="base">
        <a:spcBef>
          <a:spcPct val="0"/>
        </a:spcBef>
        <a:spcAft>
          <a:spcPct val="0"/>
        </a:spcAft>
        <a:defRPr sz="3800">
          <a:solidFill>
            <a:schemeClr val="bg1"/>
          </a:solidFill>
          <a:latin typeface="TradeGothic" pitchFamily="34" charset="0"/>
        </a:defRPr>
      </a:lvl7pPr>
      <a:lvl8pPr marL="1719263" algn="l" rtl="0" fontAlgn="base">
        <a:spcBef>
          <a:spcPct val="0"/>
        </a:spcBef>
        <a:spcAft>
          <a:spcPct val="0"/>
        </a:spcAft>
        <a:defRPr sz="3800">
          <a:solidFill>
            <a:schemeClr val="bg1"/>
          </a:solidFill>
          <a:latin typeface="TradeGothic" pitchFamily="34" charset="0"/>
        </a:defRPr>
      </a:lvl8pPr>
      <a:lvl9pPr marL="2176463" algn="l" rtl="0" fontAlgn="base">
        <a:spcBef>
          <a:spcPct val="0"/>
        </a:spcBef>
        <a:spcAft>
          <a:spcPct val="0"/>
        </a:spcAft>
        <a:defRPr sz="3800">
          <a:solidFill>
            <a:schemeClr val="bg1"/>
          </a:solidFill>
          <a:latin typeface="TradeGothic" pitchFamily="34" charset="0"/>
        </a:defRPr>
      </a:lvl9pPr>
    </p:titleStyle>
    <p:bodyStyle>
      <a:lvl1pPr marL="396875" indent="-285750" algn="l" rtl="0" eaLnBrk="0" fontAlgn="base" hangingPunct="0">
        <a:spcBef>
          <a:spcPct val="20000"/>
        </a:spcBef>
        <a:spcAft>
          <a:spcPct val="0"/>
        </a:spcAft>
        <a:defRPr sz="2400">
          <a:solidFill>
            <a:schemeClr val="tx1"/>
          </a:solidFill>
          <a:latin typeface="+mn-lt"/>
          <a:ea typeface="+mn-ea"/>
          <a:cs typeface="+mn-cs"/>
        </a:defRPr>
      </a:lvl1pPr>
      <a:lvl2pPr marL="396875" indent="-282575" algn="l" rtl="0" eaLnBrk="0" fontAlgn="base" hangingPunct="0">
        <a:lnSpc>
          <a:spcPct val="110000"/>
        </a:lnSpc>
        <a:spcBef>
          <a:spcPct val="20000"/>
        </a:spcBef>
        <a:spcAft>
          <a:spcPct val="0"/>
        </a:spcAft>
        <a:buClr>
          <a:srgbClr val="252571"/>
        </a:buClr>
        <a:buFont typeface="Wingdings" pitchFamily="2" charset="2"/>
        <a:buChar char="§"/>
        <a:defRPr sz="2400">
          <a:solidFill>
            <a:schemeClr val="tx1"/>
          </a:solidFill>
          <a:latin typeface="+mn-lt"/>
        </a:defRPr>
      </a:lvl2pPr>
      <a:lvl3pPr marL="685800" indent="-282575" algn="l" rtl="0" eaLnBrk="0" fontAlgn="base" hangingPunct="0">
        <a:lnSpc>
          <a:spcPct val="110000"/>
        </a:lnSpc>
        <a:spcBef>
          <a:spcPct val="20000"/>
        </a:spcBef>
        <a:spcAft>
          <a:spcPct val="0"/>
        </a:spcAft>
        <a:buClr>
          <a:srgbClr val="5276DA"/>
        </a:buClr>
        <a:buSzPct val="45000"/>
        <a:buFont typeface="Wingdings" pitchFamily="2" charset="2"/>
        <a:buChar char="o"/>
        <a:defRPr sz="2400">
          <a:solidFill>
            <a:schemeClr val="tx1"/>
          </a:solidFill>
          <a:latin typeface="+mn-lt"/>
        </a:defRPr>
      </a:lvl3pPr>
      <a:lvl4pPr marL="1025525" indent="-288925" algn="l" rtl="0" eaLnBrk="0" fontAlgn="base" hangingPunct="0">
        <a:lnSpc>
          <a:spcPct val="110000"/>
        </a:lnSpc>
        <a:spcBef>
          <a:spcPct val="20000"/>
        </a:spcBef>
        <a:spcAft>
          <a:spcPct val="0"/>
        </a:spcAft>
        <a:buClr>
          <a:srgbClr val="252571"/>
        </a:buClr>
        <a:buSzPct val="45000"/>
        <a:buFont typeface="Wingdings" pitchFamily="2" charset="2"/>
        <a:buChar char="o"/>
        <a:defRPr sz="2400">
          <a:solidFill>
            <a:schemeClr val="tx1"/>
          </a:solidFill>
          <a:latin typeface="+mn-lt"/>
        </a:defRPr>
      </a:lvl4pPr>
      <a:lvl5pPr marL="2120900" indent="-228600" algn="l" rtl="0" eaLnBrk="0" fontAlgn="base" hangingPunct="0">
        <a:spcBef>
          <a:spcPct val="20000"/>
        </a:spcBef>
        <a:spcAft>
          <a:spcPct val="0"/>
        </a:spcAft>
        <a:buChar char="»"/>
        <a:defRPr sz="2000">
          <a:solidFill>
            <a:schemeClr val="tx1"/>
          </a:solidFill>
          <a:latin typeface="Arial" charset="0"/>
        </a:defRPr>
      </a:lvl5pPr>
      <a:lvl6pPr marL="2578100" indent="-228600" algn="l" rtl="0" fontAlgn="base">
        <a:spcBef>
          <a:spcPct val="20000"/>
        </a:spcBef>
        <a:spcAft>
          <a:spcPct val="0"/>
        </a:spcAft>
        <a:buChar char="»"/>
        <a:defRPr sz="2000">
          <a:solidFill>
            <a:schemeClr val="tx1"/>
          </a:solidFill>
          <a:latin typeface="Arial" charset="0"/>
        </a:defRPr>
      </a:lvl6pPr>
      <a:lvl7pPr marL="3035300" indent="-228600" algn="l" rtl="0" fontAlgn="base">
        <a:spcBef>
          <a:spcPct val="20000"/>
        </a:spcBef>
        <a:spcAft>
          <a:spcPct val="0"/>
        </a:spcAft>
        <a:buChar char="»"/>
        <a:defRPr sz="2000">
          <a:solidFill>
            <a:schemeClr val="tx1"/>
          </a:solidFill>
          <a:latin typeface="Arial" charset="0"/>
        </a:defRPr>
      </a:lvl7pPr>
      <a:lvl8pPr marL="3492500" indent="-228600" algn="l" rtl="0" fontAlgn="base">
        <a:spcBef>
          <a:spcPct val="20000"/>
        </a:spcBef>
        <a:spcAft>
          <a:spcPct val="0"/>
        </a:spcAft>
        <a:buChar char="»"/>
        <a:defRPr sz="2000">
          <a:solidFill>
            <a:schemeClr val="tx1"/>
          </a:solidFill>
          <a:latin typeface="Arial" charset="0"/>
        </a:defRPr>
      </a:lvl8pPr>
      <a:lvl9pPr marL="39497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1" descr="GrayCapital"/>
          <p:cNvPicPr>
            <a:picLocks noChangeAspect="1" noChangeArrowheads="1"/>
          </p:cNvPicPr>
          <p:nvPr userDrawn="1"/>
        </p:nvPicPr>
        <p:blipFill>
          <a:blip r:embed="rId6" cstate="print">
            <a:lum bright="6000"/>
            <a:extLst>
              <a:ext uri="{28A0092B-C50C-407E-A947-70E740481C1C}">
                <a14:useLocalDpi xmlns:a14="http://schemas.microsoft.com/office/drawing/2010/main" xmlns="" val="0"/>
              </a:ext>
            </a:extLst>
          </a:blip>
          <a:srcRect b="734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1371600" y="0"/>
            <a:ext cx="70866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First Body Slide</a:t>
            </a:r>
          </a:p>
        </p:txBody>
      </p:sp>
      <p:sp>
        <p:nvSpPr>
          <p:cNvPr id="3076" name="Rectangle 3"/>
          <p:cNvSpPr>
            <a:spLocks noGrp="1" noChangeArrowheads="1"/>
          </p:cNvSpPr>
          <p:nvPr>
            <p:ph type="body" idx="1"/>
          </p:nvPr>
        </p:nvSpPr>
        <p:spPr bwMode="auto">
          <a:xfrm>
            <a:off x="1371600" y="1752600"/>
            <a:ext cx="72390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dirty="0" smtClean="0"/>
              <a:t>First Level</a:t>
            </a:r>
          </a:p>
          <a:p>
            <a:pPr lvl="2"/>
            <a:r>
              <a:rPr lang="en-US" dirty="0" smtClean="0"/>
              <a:t>Second Level</a:t>
            </a:r>
          </a:p>
          <a:p>
            <a:pPr lvl="3"/>
            <a:r>
              <a:rPr lang="en-US" dirty="0" smtClean="0"/>
              <a:t>Third Level</a:t>
            </a:r>
          </a:p>
          <a:p>
            <a:pPr lvl="4"/>
            <a:r>
              <a:rPr lang="en-US" dirty="0" smtClean="0"/>
              <a:t>Fourth Level</a:t>
            </a:r>
          </a:p>
        </p:txBody>
      </p:sp>
      <p:pic>
        <p:nvPicPr>
          <p:cNvPr id="3077" name="Picture 15" descr="Capita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142875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Line 17"/>
          <p:cNvSpPr>
            <a:spLocks noChangeShapeType="1"/>
          </p:cNvSpPr>
          <p:nvPr/>
        </p:nvSpPr>
        <p:spPr bwMode="auto">
          <a:xfrm>
            <a:off x="1419225" y="1433513"/>
            <a:ext cx="7038975" cy="0"/>
          </a:xfrm>
          <a:prstGeom prst="line">
            <a:avLst/>
          </a:prstGeom>
          <a:noFill/>
          <a:ln w="25400">
            <a:solidFill>
              <a:srgbClr val="25257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cs typeface="Arial" charset="0"/>
            </a:endParaRPr>
          </a:p>
        </p:txBody>
      </p:sp>
      <p:sp>
        <p:nvSpPr>
          <p:cNvPr id="9" name="Slide Number Placeholder 3"/>
          <p:cNvSpPr>
            <a:spLocks noGrp="1"/>
          </p:cNvSpPr>
          <p:nvPr>
            <p:ph type="sldNum" sz="quarter" idx="4"/>
          </p:nvPr>
        </p:nvSpPr>
        <p:spPr>
          <a:xfrm>
            <a:off x="8305800" y="6400800"/>
            <a:ext cx="685800" cy="384175"/>
          </a:xfrm>
          <a:prstGeom prst="rect">
            <a:avLst/>
          </a:prstGeom>
        </p:spPr>
        <p:txBody>
          <a:bodyPr/>
          <a:lstStyle>
            <a:lvl1pPr algn="r">
              <a:defRPr b="1">
                <a:solidFill>
                  <a:srgbClr val="252571"/>
                </a:solidFill>
                <a:latin typeface="Arial" charset="0"/>
                <a:cs typeface="+mn-cs"/>
              </a:defRPr>
            </a:lvl1pPr>
          </a:lstStyle>
          <a:p>
            <a:pPr>
              <a:defRPr/>
            </a:pPr>
            <a:fld id="{77341300-FD48-4B28-9DC5-490DA49AF373}" type="slidenum">
              <a:rPr lang="en-US"/>
              <a:pPr>
                <a:defRPr/>
              </a:pPr>
              <a:t>‹#›</a:t>
            </a:fld>
            <a:endParaRPr lang="en-US" dirty="0"/>
          </a:p>
        </p:txBody>
      </p:sp>
    </p:spTree>
    <p:extLst>
      <p:ext uri="{BB962C8B-B14F-4D97-AF65-F5344CB8AC3E}">
        <p14:creationId xmlns:p14="http://schemas.microsoft.com/office/powerpoint/2010/main" xmlns="" val="4023767824"/>
      </p:ext>
    </p:extLst>
  </p:cSld>
  <p:clrMap bg1="lt1" tx1="dk1" bg2="lt2" tx2="dk2" accent1="accent1" accent2="accent2" accent3="accent3" accent4="accent4" accent5="accent5" accent6="accent6" hlink="hlink" folHlink="folHlink"/>
  <p:sldLayoutIdLst>
    <p:sldLayoutId id="2147484314" r:id="rId1"/>
    <p:sldLayoutId id="2147484313" r:id="rId2"/>
    <p:sldLayoutId id="2147484315" r:id="rId3"/>
    <p:sldLayoutId id="2147484316" r:id="rId4"/>
  </p:sldLayoutIdLst>
  <p:timing>
    <p:tnLst>
      <p:par>
        <p:cTn id="1" dur="indefinite" restart="never" nodeType="tmRoot"/>
      </p:par>
    </p:tnLst>
  </p:timing>
  <p:hf hdr="0" ftr="0" dt="0"/>
  <p:txStyles>
    <p:titleStyle>
      <a:lvl1pPr marL="227013" indent="1588" algn="l" rtl="0" eaLnBrk="0" fontAlgn="base" hangingPunct="0">
        <a:spcBef>
          <a:spcPct val="0"/>
        </a:spcBef>
        <a:spcAft>
          <a:spcPct val="0"/>
        </a:spcAft>
        <a:defRPr sz="3800">
          <a:solidFill>
            <a:srgbClr val="252571"/>
          </a:solidFill>
          <a:latin typeface="Arial" pitchFamily="34" charset="0"/>
          <a:ea typeface="+mj-ea"/>
          <a:cs typeface="Arial" pitchFamily="34" charset="0"/>
        </a:defRPr>
      </a:lvl1pPr>
      <a:lvl2pPr marL="227013" indent="1588" algn="l" rtl="0" eaLnBrk="0" fontAlgn="base" hangingPunct="0">
        <a:spcBef>
          <a:spcPct val="0"/>
        </a:spcBef>
        <a:spcAft>
          <a:spcPct val="0"/>
        </a:spcAft>
        <a:defRPr sz="3800">
          <a:solidFill>
            <a:srgbClr val="252571"/>
          </a:solidFill>
          <a:latin typeface="Arial" charset="0"/>
          <a:cs typeface="Arial" charset="0"/>
        </a:defRPr>
      </a:lvl2pPr>
      <a:lvl3pPr marL="227013" indent="1588" algn="l" rtl="0" eaLnBrk="0" fontAlgn="base" hangingPunct="0">
        <a:spcBef>
          <a:spcPct val="0"/>
        </a:spcBef>
        <a:spcAft>
          <a:spcPct val="0"/>
        </a:spcAft>
        <a:defRPr sz="3800">
          <a:solidFill>
            <a:srgbClr val="252571"/>
          </a:solidFill>
          <a:latin typeface="Arial" charset="0"/>
          <a:cs typeface="Arial" charset="0"/>
        </a:defRPr>
      </a:lvl3pPr>
      <a:lvl4pPr marL="227013" indent="1588" algn="l" rtl="0" eaLnBrk="0" fontAlgn="base" hangingPunct="0">
        <a:spcBef>
          <a:spcPct val="0"/>
        </a:spcBef>
        <a:spcAft>
          <a:spcPct val="0"/>
        </a:spcAft>
        <a:defRPr sz="3800">
          <a:solidFill>
            <a:srgbClr val="252571"/>
          </a:solidFill>
          <a:latin typeface="Arial" charset="0"/>
          <a:cs typeface="Arial" charset="0"/>
        </a:defRPr>
      </a:lvl4pPr>
      <a:lvl5pPr marL="227013" indent="1588" algn="l" rtl="0" eaLnBrk="0" fontAlgn="base" hangingPunct="0">
        <a:spcBef>
          <a:spcPct val="0"/>
        </a:spcBef>
        <a:spcAft>
          <a:spcPct val="0"/>
        </a:spcAft>
        <a:defRPr sz="3800">
          <a:solidFill>
            <a:srgbClr val="252571"/>
          </a:solidFill>
          <a:latin typeface="Arial" charset="0"/>
          <a:cs typeface="Arial" charset="0"/>
        </a:defRPr>
      </a:lvl5pPr>
      <a:lvl6pPr marL="569913" algn="l" rtl="0" fontAlgn="base">
        <a:spcBef>
          <a:spcPct val="0"/>
        </a:spcBef>
        <a:spcAft>
          <a:spcPct val="0"/>
        </a:spcAft>
        <a:defRPr sz="3800">
          <a:solidFill>
            <a:srgbClr val="252571"/>
          </a:solidFill>
          <a:latin typeface="TradeGothic" pitchFamily="34" charset="0"/>
        </a:defRPr>
      </a:lvl6pPr>
      <a:lvl7pPr marL="1027113" algn="l" rtl="0" fontAlgn="base">
        <a:spcBef>
          <a:spcPct val="0"/>
        </a:spcBef>
        <a:spcAft>
          <a:spcPct val="0"/>
        </a:spcAft>
        <a:defRPr sz="3800">
          <a:solidFill>
            <a:srgbClr val="252571"/>
          </a:solidFill>
          <a:latin typeface="TradeGothic" pitchFamily="34" charset="0"/>
        </a:defRPr>
      </a:lvl7pPr>
      <a:lvl8pPr marL="1484313" algn="l" rtl="0" fontAlgn="base">
        <a:spcBef>
          <a:spcPct val="0"/>
        </a:spcBef>
        <a:spcAft>
          <a:spcPct val="0"/>
        </a:spcAft>
        <a:defRPr sz="3800">
          <a:solidFill>
            <a:srgbClr val="252571"/>
          </a:solidFill>
          <a:latin typeface="TradeGothic" pitchFamily="34" charset="0"/>
        </a:defRPr>
      </a:lvl8pPr>
      <a:lvl9pPr marL="1941513" algn="l" rtl="0" fontAlgn="base">
        <a:spcBef>
          <a:spcPct val="0"/>
        </a:spcBef>
        <a:spcAft>
          <a:spcPct val="0"/>
        </a:spcAft>
        <a:defRPr sz="3800">
          <a:solidFill>
            <a:srgbClr val="252571"/>
          </a:solidFill>
          <a:latin typeface="TradeGothic" pitchFamily="34" charset="0"/>
        </a:defRPr>
      </a:lvl9pPr>
    </p:titleStyle>
    <p:bodyStyle>
      <a:lvl1pPr marL="517525" indent="-230188" algn="l" rtl="0" eaLnBrk="0" fontAlgn="base" hangingPunct="0">
        <a:lnSpc>
          <a:spcPct val="110000"/>
        </a:lnSpc>
        <a:spcBef>
          <a:spcPct val="20000"/>
        </a:spcBef>
        <a:spcAft>
          <a:spcPct val="0"/>
        </a:spcAft>
        <a:buClr>
          <a:srgbClr val="252571"/>
        </a:buClr>
        <a:buFont typeface="Wingdings" pitchFamily="2" charset="2"/>
        <a:defRPr sz="2400">
          <a:solidFill>
            <a:schemeClr val="tx1"/>
          </a:solidFill>
          <a:latin typeface="+mn-lt"/>
          <a:ea typeface="+mn-ea"/>
          <a:cs typeface="+mn-cs"/>
        </a:defRPr>
      </a:lvl1pPr>
      <a:lvl2pPr marL="573088" indent="-285750" algn="l" rtl="0" eaLnBrk="0" fontAlgn="base" hangingPunct="0">
        <a:lnSpc>
          <a:spcPct val="110000"/>
        </a:lnSpc>
        <a:spcBef>
          <a:spcPct val="20000"/>
        </a:spcBef>
        <a:spcAft>
          <a:spcPct val="0"/>
        </a:spcAft>
        <a:buClr>
          <a:srgbClr val="252571"/>
        </a:buClr>
        <a:buFont typeface="Wingdings" pitchFamily="2" charset="2"/>
        <a:buChar char="§"/>
        <a:defRPr sz="2400">
          <a:solidFill>
            <a:schemeClr val="tx1"/>
          </a:solidFill>
          <a:latin typeface="+mn-lt"/>
        </a:defRPr>
      </a:lvl2pPr>
      <a:lvl3pPr marL="914400" indent="-285750" algn="l" rtl="0" eaLnBrk="0" fontAlgn="base" hangingPunct="0">
        <a:lnSpc>
          <a:spcPct val="110000"/>
        </a:lnSpc>
        <a:spcBef>
          <a:spcPct val="20000"/>
        </a:spcBef>
        <a:spcAft>
          <a:spcPct val="0"/>
        </a:spcAft>
        <a:buClr>
          <a:srgbClr val="5276DA"/>
        </a:buClr>
        <a:buSzPct val="45000"/>
        <a:buFont typeface="Wingdings" pitchFamily="2" charset="2"/>
        <a:buChar char="o"/>
        <a:defRPr sz="2400">
          <a:solidFill>
            <a:schemeClr val="tx1"/>
          </a:solidFill>
          <a:latin typeface="+mn-lt"/>
        </a:defRPr>
      </a:lvl3pPr>
      <a:lvl4pPr marL="1200150" indent="-230188" algn="l" rtl="0" eaLnBrk="0" fontAlgn="base" hangingPunct="0">
        <a:lnSpc>
          <a:spcPct val="110000"/>
        </a:lnSpc>
        <a:spcBef>
          <a:spcPct val="20000"/>
        </a:spcBef>
        <a:spcAft>
          <a:spcPct val="0"/>
        </a:spcAft>
        <a:buClr>
          <a:srgbClr val="252571"/>
        </a:buClr>
        <a:buSzPct val="45000"/>
        <a:buFont typeface="Wingdings" pitchFamily="2" charset="2"/>
        <a:buChar char="o"/>
        <a:defRPr sz="2400">
          <a:solidFill>
            <a:schemeClr val="tx1"/>
          </a:solidFill>
          <a:latin typeface="+mn-lt"/>
        </a:defRPr>
      </a:lvl4pPr>
      <a:lvl5pPr marL="2781300" indent="-381000" algn="l" rtl="0" eaLnBrk="0" fontAlgn="base" hangingPunct="0">
        <a:spcBef>
          <a:spcPct val="20000"/>
        </a:spcBef>
        <a:spcAft>
          <a:spcPct val="0"/>
        </a:spcAft>
        <a:buChar char="»"/>
        <a:defRPr sz="2000">
          <a:solidFill>
            <a:schemeClr val="tx1"/>
          </a:solidFill>
          <a:latin typeface="Arial" charset="0"/>
        </a:defRPr>
      </a:lvl5pPr>
      <a:lvl6pPr marL="3238500" indent="-381000" algn="l" rtl="0" fontAlgn="base">
        <a:spcBef>
          <a:spcPct val="20000"/>
        </a:spcBef>
        <a:spcAft>
          <a:spcPct val="0"/>
        </a:spcAft>
        <a:buChar char="»"/>
        <a:defRPr sz="2000">
          <a:solidFill>
            <a:schemeClr val="tx1"/>
          </a:solidFill>
          <a:latin typeface="Arial" charset="0"/>
        </a:defRPr>
      </a:lvl6pPr>
      <a:lvl7pPr marL="3695700" indent="-381000" algn="l" rtl="0" fontAlgn="base">
        <a:spcBef>
          <a:spcPct val="20000"/>
        </a:spcBef>
        <a:spcAft>
          <a:spcPct val="0"/>
        </a:spcAft>
        <a:buChar char="»"/>
        <a:defRPr sz="2000">
          <a:solidFill>
            <a:schemeClr val="tx1"/>
          </a:solidFill>
          <a:latin typeface="Arial" charset="0"/>
        </a:defRPr>
      </a:lvl7pPr>
      <a:lvl8pPr marL="4152900" indent="-381000" algn="l" rtl="0" fontAlgn="base">
        <a:spcBef>
          <a:spcPct val="20000"/>
        </a:spcBef>
        <a:spcAft>
          <a:spcPct val="0"/>
        </a:spcAft>
        <a:buChar char="»"/>
        <a:defRPr sz="2000">
          <a:solidFill>
            <a:schemeClr val="tx1"/>
          </a:solidFill>
          <a:latin typeface="Arial" charset="0"/>
        </a:defRPr>
      </a:lvl8pPr>
      <a:lvl9pPr marL="4610100" indent="-3810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7" descr="GrayCapital"/>
          <p:cNvPicPr>
            <a:picLocks noChangeAspect="1" noChangeArrowheads="1"/>
          </p:cNvPicPr>
          <p:nvPr/>
        </p:nvPicPr>
        <p:blipFill>
          <a:blip r:embed="rId7" cstate="print">
            <a:lum bright="6000"/>
            <a:extLst>
              <a:ext uri="{28A0092B-C50C-407E-A947-70E740481C1C}">
                <a14:useLocalDpi xmlns:a14="http://schemas.microsoft.com/office/drawing/2010/main" xmlns="" val="0"/>
              </a:ext>
            </a:extLst>
          </a:blip>
          <a:srcRect b="734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8"/>
          <p:cNvSpPr>
            <a:spLocks noGrp="1" noChangeArrowheads="1"/>
          </p:cNvSpPr>
          <p:nvPr>
            <p:ph type="body" idx="1"/>
          </p:nvPr>
        </p:nvSpPr>
        <p:spPr bwMode="auto">
          <a:xfrm>
            <a:off x="1524000" y="1752600"/>
            <a:ext cx="72390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2052" name="Rectangle 10"/>
          <p:cNvSpPr>
            <a:spLocks noChangeArrowheads="1"/>
          </p:cNvSpPr>
          <p:nvPr/>
        </p:nvSpPr>
        <p:spPr bwMode="auto">
          <a:xfrm>
            <a:off x="1527175" y="11113"/>
            <a:ext cx="7616825" cy="1511300"/>
          </a:xfrm>
          <a:prstGeom prst="rect">
            <a:avLst/>
          </a:prstGeom>
          <a:solidFill>
            <a:srgbClr val="252571"/>
          </a:solidFill>
          <a:ln w="38100">
            <a:solidFill>
              <a:srgbClr val="303092"/>
            </a:solidFill>
            <a:miter lim="800000"/>
            <a:headEnd/>
            <a:tailEnd/>
          </a:ln>
        </p:spPr>
        <p:txBody>
          <a:bodyPr wrap="none" anchor="ctr"/>
          <a:lstStyle/>
          <a:p>
            <a:endParaRPr lang="en-US" smtClean="0">
              <a:solidFill>
                <a:srgbClr val="000000"/>
              </a:solidFill>
              <a:latin typeface="Arial" pitchFamily="34" charset="0"/>
            </a:endParaRPr>
          </a:p>
        </p:txBody>
      </p:sp>
      <p:sp>
        <p:nvSpPr>
          <p:cNvPr id="2053" name="Rectangle 12"/>
          <p:cNvSpPr>
            <a:spLocks noGrp="1" noChangeArrowheads="1"/>
          </p:cNvSpPr>
          <p:nvPr>
            <p:ph type="title"/>
          </p:nvPr>
        </p:nvSpPr>
        <p:spPr bwMode="auto">
          <a:xfrm>
            <a:off x="1524000" y="0"/>
            <a:ext cx="73152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Section 1</a:t>
            </a:r>
          </a:p>
        </p:txBody>
      </p:sp>
      <p:sp>
        <p:nvSpPr>
          <p:cNvPr id="422925" name="Rectangle 13"/>
          <p:cNvSpPr>
            <a:spLocks noGrp="1" noChangeArrowheads="1"/>
          </p:cNvSpPr>
          <p:nvPr>
            <p:ph type="sldNum" sz="quarter" idx="4"/>
          </p:nvPr>
        </p:nvSpPr>
        <p:spPr bwMode="auto">
          <a:xfrm>
            <a:off x="65532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rgbClr val="252571"/>
                </a:solidFill>
                <a:latin typeface="Arial" charset="0"/>
              </a:defRPr>
            </a:lvl1pPr>
          </a:lstStyle>
          <a:p>
            <a:pPr>
              <a:defRPr/>
            </a:pPr>
            <a:fld id="{86FFDD3E-C734-4150-B20F-05C3F31ECF6B}" type="slidenum">
              <a:rPr lang="en-US"/>
              <a:pPr>
                <a:defRPr/>
              </a:pPr>
              <a:t>‹#›</a:t>
            </a:fld>
            <a:endParaRPr lang="en-US"/>
          </a:p>
        </p:txBody>
      </p:sp>
      <p:pic>
        <p:nvPicPr>
          <p:cNvPr id="2055" name="Picture 14" descr="Capital"/>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0"/>
            <a:ext cx="152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5736745"/>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Lst>
  <p:hf hdr="0" ftr="0" dt="0"/>
  <p:txStyles>
    <p:titleStyle>
      <a:lvl1pPr marL="111125" indent="1588" algn="l" rtl="0" eaLnBrk="0" fontAlgn="base" hangingPunct="0">
        <a:spcBef>
          <a:spcPct val="0"/>
        </a:spcBef>
        <a:spcAft>
          <a:spcPct val="0"/>
        </a:spcAft>
        <a:defRPr sz="3800">
          <a:solidFill>
            <a:schemeClr val="bg1"/>
          </a:solidFill>
          <a:latin typeface="Arial" pitchFamily="34" charset="0"/>
          <a:ea typeface="+mj-ea"/>
          <a:cs typeface="Arial" pitchFamily="34" charset="0"/>
        </a:defRPr>
      </a:lvl1pPr>
      <a:lvl2pPr marL="347663" indent="-347663" algn="l" rtl="0" eaLnBrk="0" fontAlgn="base" hangingPunct="0">
        <a:spcBef>
          <a:spcPct val="0"/>
        </a:spcBef>
        <a:spcAft>
          <a:spcPct val="0"/>
        </a:spcAft>
        <a:defRPr sz="3800">
          <a:solidFill>
            <a:schemeClr val="bg1"/>
          </a:solidFill>
          <a:latin typeface="TradeGothic" pitchFamily="34" charset="0"/>
        </a:defRPr>
      </a:lvl2pPr>
      <a:lvl3pPr marL="347663" indent="-347663" algn="l" rtl="0" eaLnBrk="0" fontAlgn="base" hangingPunct="0">
        <a:spcBef>
          <a:spcPct val="0"/>
        </a:spcBef>
        <a:spcAft>
          <a:spcPct val="0"/>
        </a:spcAft>
        <a:defRPr sz="3800">
          <a:solidFill>
            <a:schemeClr val="bg1"/>
          </a:solidFill>
          <a:latin typeface="TradeGothic" pitchFamily="34" charset="0"/>
        </a:defRPr>
      </a:lvl3pPr>
      <a:lvl4pPr marL="347663" indent="-347663" algn="l" rtl="0" eaLnBrk="0" fontAlgn="base" hangingPunct="0">
        <a:spcBef>
          <a:spcPct val="0"/>
        </a:spcBef>
        <a:spcAft>
          <a:spcPct val="0"/>
        </a:spcAft>
        <a:defRPr sz="3800">
          <a:solidFill>
            <a:schemeClr val="bg1"/>
          </a:solidFill>
          <a:latin typeface="TradeGothic" pitchFamily="34" charset="0"/>
        </a:defRPr>
      </a:lvl4pPr>
      <a:lvl5pPr marL="347663" indent="-347663" algn="l" rtl="0" eaLnBrk="0" fontAlgn="base" hangingPunct="0">
        <a:spcBef>
          <a:spcPct val="0"/>
        </a:spcBef>
        <a:spcAft>
          <a:spcPct val="0"/>
        </a:spcAft>
        <a:defRPr sz="3800">
          <a:solidFill>
            <a:schemeClr val="bg1"/>
          </a:solidFill>
          <a:latin typeface="TradeGothic" pitchFamily="34" charset="0"/>
        </a:defRPr>
      </a:lvl5pPr>
      <a:lvl6pPr marL="804863" algn="l" rtl="0" fontAlgn="base">
        <a:spcBef>
          <a:spcPct val="0"/>
        </a:spcBef>
        <a:spcAft>
          <a:spcPct val="0"/>
        </a:spcAft>
        <a:defRPr sz="3800">
          <a:solidFill>
            <a:schemeClr val="bg1"/>
          </a:solidFill>
          <a:latin typeface="TradeGothic" pitchFamily="34" charset="0"/>
        </a:defRPr>
      </a:lvl6pPr>
      <a:lvl7pPr marL="1262063" algn="l" rtl="0" fontAlgn="base">
        <a:spcBef>
          <a:spcPct val="0"/>
        </a:spcBef>
        <a:spcAft>
          <a:spcPct val="0"/>
        </a:spcAft>
        <a:defRPr sz="3800">
          <a:solidFill>
            <a:schemeClr val="bg1"/>
          </a:solidFill>
          <a:latin typeface="TradeGothic" pitchFamily="34" charset="0"/>
        </a:defRPr>
      </a:lvl7pPr>
      <a:lvl8pPr marL="1719263" algn="l" rtl="0" fontAlgn="base">
        <a:spcBef>
          <a:spcPct val="0"/>
        </a:spcBef>
        <a:spcAft>
          <a:spcPct val="0"/>
        </a:spcAft>
        <a:defRPr sz="3800">
          <a:solidFill>
            <a:schemeClr val="bg1"/>
          </a:solidFill>
          <a:latin typeface="TradeGothic" pitchFamily="34" charset="0"/>
        </a:defRPr>
      </a:lvl8pPr>
      <a:lvl9pPr marL="2176463" algn="l" rtl="0" fontAlgn="base">
        <a:spcBef>
          <a:spcPct val="0"/>
        </a:spcBef>
        <a:spcAft>
          <a:spcPct val="0"/>
        </a:spcAft>
        <a:defRPr sz="3800">
          <a:solidFill>
            <a:schemeClr val="bg1"/>
          </a:solidFill>
          <a:latin typeface="TradeGothic" pitchFamily="34" charset="0"/>
        </a:defRPr>
      </a:lvl9pPr>
    </p:titleStyle>
    <p:bodyStyle>
      <a:lvl1pPr marL="396875" indent="-285750" algn="l" rtl="0" eaLnBrk="0" fontAlgn="base" hangingPunct="0">
        <a:spcBef>
          <a:spcPct val="20000"/>
        </a:spcBef>
        <a:spcAft>
          <a:spcPct val="0"/>
        </a:spcAft>
        <a:defRPr sz="2400">
          <a:solidFill>
            <a:schemeClr val="tx1"/>
          </a:solidFill>
          <a:latin typeface="+mn-lt"/>
          <a:ea typeface="+mn-ea"/>
          <a:cs typeface="+mn-cs"/>
        </a:defRPr>
      </a:lvl1pPr>
      <a:lvl2pPr marL="396875" indent="-282575" algn="l" rtl="0" eaLnBrk="0" fontAlgn="base" hangingPunct="0">
        <a:lnSpc>
          <a:spcPct val="110000"/>
        </a:lnSpc>
        <a:spcBef>
          <a:spcPct val="20000"/>
        </a:spcBef>
        <a:spcAft>
          <a:spcPct val="0"/>
        </a:spcAft>
        <a:buClr>
          <a:srgbClr val="252571"/>
        </a:buClr>
        <a:buFont typeface="Wingdings" pitchFamily="2" charset="2"/>
        <a:buChar char="§"/>
        <a:defRPr sz="2400">
          <a:solidFill>
            <a:schemeClr val="tx1"/>
          </a:solidFill>
          <a:latin typeface="+mn-lt"/>
        </a:defRPr>
      </a:lvl2pPr>
      <a:lvl3pPr marL="685800" indent="-282575" algn="l" rtl="0" eaLnBrk="0" fontAlgn="base" hangingPunct="0">
        <a:lnSpc>
          <a:spcPct val="110000"/>
        </a:lnSpc>
        <a:spcBef>
          <a:spcPct val="20000"/>
        </a:spcBef>
        <a:spcAft>
          <a:spcPct val="0"/>
        </a:spcAft>
        <a:buClr>
          <a:srgbClr val="5276DA"/>
        </a:buClr>
        <a:buSzPct val="45000"/>
        <a:buFont typeface="Wingdings" pitchFamily="2" charset="2"/>
        <a:buChar char="o"/>
        <a:defRPr sz="2400">
          <a:solidFill>
            <a:schemeClr val="tx1"/>
          </a:solidFill>
          <a:latin typeface="+mn-lt"/>
        </a:defRPr>
      </a:lvl3pPr>
      <a:lvl4pPr marL="1025525" indent="-288925" algn="l" defTabSz="914400" rtl="0" eaLnBrk="0" fontAlgn="base" hangingPunct="0">
        <a:lnSpc>
          <a:spcPct val="110000"/>
        </a:lnSpc>
        <a:spcBef>
          <a:spcPct val="20000"/>
        </a:spcBef>
        <a:spcAft>
          <a:spcPct val="0"/>
        </a:spcAft>
        <a:buClr>
          <a:srgbClr val="252571"/>
        </a:buClr>
        <a:buSzPct val="45000"/>
        <a:buFont typeface="Wingdings" pitchFamily="2" charset="2"/>
        <a:buChar char="o"/>
        <a:defRPr sz="2400">
          <a:solidFill>
            <a:schemeClr val="tx1"/>
          </a:solidFill>
          <a:latin typeface="+mn-lt"/>
        </a:defRPr>
      </a:lvl4pPr>
      <a:lvl5pPr marL="2120900" indent="-228600" algn="l" rtl="0" eaLnBrk="0" fontAlgn="base" hangingPunct="0">
        <a:spcBef>
          <a:spcPct val="20000"/>
        </a:spcBef>
        <a:spcAft>
          <a:spcPct val="0"/>
        </a:spcAft>
        <a:buChar char="»"/>
        <a:defRPr sz="2000">
          <a:solidFill>
            <a:schemeClr val="tx1"/>
          </a:solidFill>
          <a:latin typeface="Arial" charset="0"/>
        </a:defRPr>
      </a:lvl5pPr>
      <a:lvl6pPr marL="2578100" indent="-228600" algn="l" rtl="0" fontAlgn="base">
        <a:spcBef>
          <a:spcPct val="20000"/>
        </a:spcBef>
        <a:spcAft>
          <a:spcPct val="0"/>
        </a:spcAft>
        <a:buChar char="»"/>
        <a:defRPr sz="2000">
          <a:solidFill>
            <a:schemeClr val="tx1"/>
          </a:solidFill>
          <a:latin typeface="Arial" charset="0"/>
        </a:defRPr>
      </a:lvl6pPr>
      <a:lvl7pPr marL="3035300" indent="-228600" algn="l" rtl="0" fontAlgn="base">
        <a:spcBef>
          <a:spcPct val="20000"/>
        </a:spcBef>
        <a:spcAft>
          <a:spcPct val="0"/>
        </a:spcAft>
        <a:buChar char="»"/>
        <a:defRPr sz="2000">
          <a:solidFill>
            <a:schemeClr val="tx1"/>
          </a:solidFill>
          <a:latin typeface="Arial" charset="0"/>
        </a:defRPr>
      </a:lvl7pPr>
      <a:lvl8pPr marL="3492500" indent="-228600" algn="l" rtl="0" fontAlgn="base">
        <a:spcBef>
          <a:spcPct val="20000"/>
        </a:spcBef>
        <a:spcAft>
          <a:spcPct val="0"/>
        </a:spcAft>
        <a:buChar char="»"/>
        <a:defRPr sz="2000">
          <a:solidFill>
            <a:schemeClr val="tx1"/>
          </a:solidFill>
          <a:latin typeface="Arial" charset="0"/>
        </a:defRPr>
      </a:lvl8pPr>
      <a:lvl9pPr marL="39497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DarkCapita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16"/>
          <p:cNvSpPr>
            <a:spLocks noChangeArrowheads="1"/>
          </p:cNvSpPr>
          <p:nvPr/>
        </p:nvSpPr>
        <p:spPr bwMode="auto">
          <a:xfrm>
            <a:off x="0" y="0"/>
            <a:ext cx="9144000" cy="1524000"/>
          </a:xfrm>
          <a:prstGeom prst="rect">
            <a:avLst/>
          </a:prstGeom>
          <a:solidFill>
            <a:srgbClr val="F9FBFD">
              <a:alpha val="2509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1028" name="Rectangle 14"/>
          <p:cNvSpPr>
            <a:spLocks noChangeArrowheads="1"/>
          </p:cNvSpPr>
          <p:nvPr/>
        </p:nvSpPr>
        <p:spPr bwMode="auto">
          <a:xfrm>
            <a:off x="0" y="0"/>
            <a:ext cx="1524000" cy="6858000"/>
          </a:xfrm>
          <a:prstGeom prst="rect">
            <a:avLst/>
          </a:prstGeom>
          <a:solidFill>
            <a:schemeClr val="bg1">
              <a:alpha val="2509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pic>
        <p:nvPicPr>
          <p:cNvPr id="1029" name="Picture 15" descr="Squar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1524000" cy="153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17"/>
          <p:cNvSpPr>
            <a:spLocks noGrp="1" noChangeArrowheads="1"/>
          </p:cNvSpPr>
          <p:nvPr>
            <p:ph type="title"/>
          </p:nvPr>
        </p:nvSpPr>
        <p:spPr bwMode="auto">
          <a:xfrm>
            <a:off x="1524000" y="1828800"/>
            <a:ext cx="7391400" cy="145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8"/>
          <p:cNvSpPr>
            <a:spLocks noGrp="1" noChangeArrowheads="1"/>
          </p:cNvSpPr>
          <p:nvPr>
            <p:ph type="body" idx="1"/>
          </p:nvPr>
        </p:nvSpPr>
        <p:spPr bwMode="auto">
          <a:xfrm>
            <a:off x="1524000" y="3581400"/>
            <a:ext cx="7391400" cy="307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3269543373"/>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Lst>
  <p:timing>
    <p:tnLst>
      <p:par>
        <p:cTn id="1" dur="indefinite" restart="never" nodeType="tmRoot"/>
      </p:par>
    </p:tnLst>
  </p:timing>
  <p:txStyles>
    <p:titleStyle>
      <a:lvl1pPr marL="347663" indent="-347663" algn="l" rtl="0" eaLnBrk="0" fontAlgn="base" hangingPunct="0">
        <a:spcBef>
          <a:spcPct val="0"/>
        </a:spcBef>
        <a:spcAft>
          <a:spcPct val="0"/>
        </a:spcAft>
        <a:defRPr sz="4000">
          <a:solidFill>
            <a:schemeClr val="bg1"/>
          </a:solidFill>
          <a:latin typeface="Arial" pitchFamily="34" charset="0"/>
          <a:ea typeface="+mj-ea"/>
          <a:cs typeface="Arial" pitchFamily="34" charset="0"/>
        </a:defRPr>
      </a:lvl1pPr>
      <a:lvl2pPr marL="347663" indent="-347663" algn="l" rtl="0" eaLnBrk="0" fontAlgn="base" hangingPunct="0">
        <a:spcBef>
          <a:spcPct val="0"/>
        </a:spcBef>
        <a:spcAft>
          <a:spcPct val="0"/>
        </a:spcAft>
        <a:defRPr sz="4000">
          <a:solidFill>
            <a:schemeClr val="bg1"/>
          </a:solidFill>
          <a:latin typeface="Arial" charset="0"/>
          <a:cs typeface="Arial" charset="0"/>
        </a:defRPr>
      </a:lvl2pPr>
      <a:lvl3pPr marL="347663" indent="-347663" algn="l" rtl="0" eaLnBrk="0" fontAlgn="base" hangingPunct="0">
        <a:spcBef>
          <a:spcPct val="0"/>
        </a:spcBef>
        <a:spcAft>
          <a:spcPct val="0"/>
        </a:spcAft>
        <a:defRPr sz="4000">
          <a:solidFill>
            <a:schemeClr val="bg1"/>
          </a:solidFill>
          <a:latin typeface="Arial" charset="0"/>
          <a:cs typeface="Arial" charset="0"/>
        </a:defRPr>
      </a:lvl3pPr>
      <a:lvl4pPr marL="347663" indent="-347663" algn="l" rtl="0" eaLnBrk="0" fontAlgn="base" hangingPunct="0">
        <a:spcBef>
          <a:spcPct val="0"/>
        </a:spcBef>
        <a:spcAft>
          <a:spcPct val="0"/>
        </a:spcAft>
        <a:defRPr sz="4000">
          <a:solidFill>
            <a:schemeClr val="bg1"/>
          </a:solidFill>
          <a:latin typeface="Arial" charset="0"/>
          <a:cs typeface="Arial" charset="0"/>
        </a:defRPr>
      </a:lvl4pPr>
      <a:lvl5pPr marL="347663" indent="-347663" algn="l" rtl="0" eaLnBrk="0" fontAlgn="base" hangingPunct="0">
        <a:spcBef>
          <a:spcPct val="0"/>
        </a:spcBef>
        <a:spcAft>
          <a:spcPct val="0"/>
        </a:spcAft>
        <a:defRPr sz="4000">
          <a:solidFill>
            <a:schemeClr val="bg1"/>
          </a:solidFill>
          <a:latin typeface="Arial" charset="0"/>
          <a:cs typeface="Arial" charset="0"/>
        </a:defRPr>
      </a:lvl5pPr>
      <a:lvl6pPr marL="804863" algn="l" rtl="0" fontAlgn="base">
        <a:spcBef>
          <a:spcPct val="0"/>
        </a:spcBef>
        <a:spcAft>
          <a:spcPct val="0"/>
        </a:spcAft>
        <a:defRPr sz="4000">
          <a:solidFill>
            <a:schemeClr val="bg1"/>
          </a:solidFill>
          <a:latin typeface="TradeGothic" pitchFamily="34" charset="0"/>
        </a:defRPr>
      </a:lvl6pPr>
      <a:lvl7pPr marL="1262063" algn="l" rtl="0" fontAlgn="base">
        <a:spcBef>
          <a:spcPct val="0"/>
        </a:spcBef>
        <a:spcAft>
          <a:spcPct val="0"/>
        </a:spcAft>
        <a:defRPr sz="4000">
          <a:solidFill>
            <a:schemeClr val="bg1"/>
          </a:solidFill>
          <a:latin typeface="TradeGothic" pitchFamily="34" charset="0"/>
        </a:defRPr>
      </a:lvl7pPr>
      <a:lvl8pPr marL="1719263" algn="l" rtl="0" fontAlgn="base">
        <a:spcBef>
          <a:spcPct val="0"/>
        </a:spcBef>
        <a:spcAft>
          <a:spcPct val="0"/>
        </a:spcAft>
        <a:defRPr sz="4000">
          <a:solidFill>
            <a:schemeClr val="bg1"/>
          </a:solidFill>
          <a:latin typeface="TradeGothic" pitchFamily="34" charset="0"/>
        </a:defRPr>
      </a:lvl8pPr>
      <a:lvl9pPr marL="2176463" algn="l" rtl="0" fontAlgn="base">
        <a:spcBef>
          <a:spcPct val="0"/>
        </a:spcBef>
        <a:spcAft>
          <a:spcPct val="0"/>
        </a:spcAft>
        <a:defRPr sz="4000">
          <a:solidFill>
            <a:schemeClr val="bg1"/>
          </a:solidFill>
          <a:latin typeface="TradeGothic" pitchFamily="34" charset="0"/>
        </a:defRPr>
      </a:lvl9pPr>
    </p:titleStyle>
    <p:bodyStyle>
      <a:lvl1pPr marL="347663" indent="-347663" algn="l" rtl="0" eaLnBrk="0" fontAlgn="base" hangingPunct="0">
        <a:spcBef>
          <a:spcPct val="20000"/>
        </a:spcBef>
        <a:spcAft>
          <a:spcPct val="0"/>
        </a:spcAft>
        <a:tabLst>
          <a:tab pos="3206750" algn="l"/>
          <a:tab pos="5435600" algn="l"/>
        </a:tabLst>
        <a:defRPr sz="3000">
          <a:solidFill>
            <a:schemeClr val="bg1"/>
          </a:solidFill>
          <a:latin typeface="Arial" pitchFamily="34" charset="0"/>
          <a:ea typeface="+mn-ea"/>
          <a:cs typeface="Arial" pitchFamily="34" charset="0"/>
        </a:defRPr>
      </a:lvl1pPr>
      <a:lvl2pPr marL="914400" indent="-282575" algn="l" rtl="0" eaLnBrk="0" fontAlgn="base" hangingPunct="0">
        <a:lnSpc>
          <a:spcPct val="110000"/>
        </a:lnSpc>
        <a:spcBef>
          <a:spcPct val="20000"/>
        </a:spcBef>
        <a:spcAft>
          <a:spcPct val="0"/>
        </a:spcAft>
        <a:buClr>
          <a:srgbClr val="EEEEFA"/>
        </a:buClr>
        <a:buFont typeface="Wingdings" pitchFamily="2" charset="2"/>
        <a:buChar char="§"/>
        <a:tabLst>
          <a:tab pos="3206750" algn="l"/>
          <a:tab pos="5435600" algn="l"/>
        </a:tabLst>
        <a:defRPr sz="2600">
          <a:solidFill>
            <a:schemeClr val="bg1"/>
          </a:solidFill>
          <a:latin typeface="Arial" pitchFamily="34" charset="0"/>
          <a:cs typeface="Arial" pitchFamily="34" charset="0"/>
        </a:defRPr>
      </a:lvl2pPr>
      <a:lvl3pPr marL="1481138" indent="-284163" algn="l" rtl="0" eaLnBrk="0" fontAlgn="base" hangingPunct="0">
        <a:lnSpc>
          <a:spcPct val="110000"/>
        </a:lnSpc>
        <a:spcBef>
          <a:spcPct val="20000"/>
        </a:spcBef>
        <a:spcAft>
          <a:spcPct val="0"/>
        </a:spcAft>
        <a:buClr>
          <a:srgbClr val="A1B4EB"/>
        </a:buClr>
        <a:buSzPct val="150000"/>
        <a:buChar char="•"/>
        <a:tabLst>
          <a:tab pos="3206750" algn="l"/>
          <a:tab pos="5435600" algn="l"/>
        </a:tabLst>
        <a:defRPr sz="2400">
          <a:solidFill>
            <a:schemeClr val="bg1"/>
          </a:solidFill>
          <a:latin typeface="Arial" pitchFamily="34" charset="0"/>
          <a:cs typeface="Arial" pitchFamily="34" charset="0"/>
        </a:defRPr>
      </a:lvl3pPr>
      <a:lvl4pPr marL="1944688" indent="-282575" algn="l" rtl="0" eaLnBrk="0" fontAlgn="base" hangingPunct="0">
        <a:lnSpc>
          <a:spcPct val="110000"/>
        </a:lnSpc>
        <a:spcBef>
          <a:spcPct val="20000"/>
        </a:spcBef>
        <a:spcAft>
          <a:spcPct val="0"/>
        </a:spcAft>
        <a:buClr>
          <a:srgbClr val="EEEEFA"/>
        </a:buClr>
        <a:buSzPct val="130000"/>
        <a:buFont typeface="Courier New" pitchFamily="49" charset="0"/>
        <a:buChar char="-"/>
        <a:tabLst>
          <a:tab pos="3206750" algn="l"/>
          <a:tab pos="5435600" algn="l"/>
        </a:tabLst>
        <a:defRPr sz="2200">
          <a:solidFill>
            <a:schemeClr val="bg1"/>
          </a:solidFill>
          <a:latin typeface="Arial" pitchFamily="34" charset="0"/>
          <a:cs typeface="Arial" pitchFamily="34" charset="0"/>
        </a:defRPr>
      </a:lvl4pPr>
      <a:lvl5pPr marL="2403475" indent="-228600" algn="l" rtl="0" eaLnBrk="0" fontAlgn="base" hangingPunct="0">
        <a:spcBef>
          <a:spcPct val="20000"/>
        </a:spcBef>
        <a:spcAft>
          <a:spcPct val="0"/>
        </a:spcAft>
        <a:buChar char="»"/>
        <a:tabLst>
          <a:tab pos="3206750" algn="l"/>
          <a:tab pos="5435600" algn="l"/>
        </a:tabLst>
        <a:defRPr sz="2000">
          <a:solidFill>
            <a:schemeClr val="bg1"/>
          </a:solidFill>
          <a:latin typeface="Times New Roman" pitchFamily="18" charset="0"/>
          <a:cs typeface="Arial" charset="0"/>
        </a:defRPr>
      </a:lvl5pPr>
      <a:lvl6pPr marL="2860675" indent="-228600" algn="l" rtl="0" fontAlgn="base">
        <a:spcBef>
          <a:spcPct val="20000"/>
        </a:spcBef>
        <a:spcAft>
          <a:spcPct val="0"/>
        </a:spcAft>
        <a:buChar char="»"/>
        <a:tabLst>
          <a:tab pos="3206750" algn="l"/>
          <a:tab pos="5435600" algn="l"/>
        </a:tabLst>
        <a:defRPr sz="2000">
          <a:solidFill>
            <a:schemeClr val="bg1"/>
          </a:solidFill>
          <a:latin typeface="Times New Roman" pitchFamily="18" charset="0"/>
        </a:defRPr>
      </a:lvl6pPr>
      <a:lvl7pPr marL="3317875" indent="-228600" algn="l" rtl="0" fontAlgn="base">
        <a:spcBef>
          <a:spcPct val="20000"/>
        </a:spcBef>
        <a:spcAft>
          <a:spcPct val="0"/>
        </a:spcAft>
        <a:buChar char="»"/>
        <a:tabLst>
          <a:tab pos="3206750" algn="l"/>
          <a:tab pos="5435600" algn="l"/>
        </a:tabLst>
        <a:defRPr sz="2000">
          <a:solidFill>
            <a:schemeClr val="bg1"/>
          </a:solidFill>
          <a:latin typeface="Times New Roman" pitchFamily="18" charset="0"/>
        </a:defRPr>
      </a:lvl7pPr>
      <a:lvl8pPr marL="3775075" indent="-228600" algn="l" rtl="0" fontAlgn="base">
        <a:spcBef>
          <a:spcPct val="20000"/>
        </a:spcBef>
        <a:spcAft>
          <a:spcPct val="0"/>
        </a:spcAft>
        <a:buChar char="»"/>
        <a:tabLst>
          <a:tab pos="3206750" algn="l"/>
          <a:tab pos="5435600" algn="l"/>
        </a:tabLst>
        <a:defRPr sz="2000">
          <a:solidFill>
            <a:schemeClr val="bg1"/>
          </a:solidFill>
          <a:latin typeface="Times New Roman" pitchFamily="18" charset="0"/>
        </a:defRPr>
      </a:lvl8pPr>
      <a:lvl9pPr marL="4232275" indent="-228600" algn="l" rtl="0" fontAlgn="base">
        <a:spcBef>
          <a:spcPct val="20000"/>
        </a:spcBef>
        <a:spcAft>
          <a:spcPct val="0"/>
        </a:spcAft>
        <a:buChar char="»"/>
        <a:tabLst>
          <a:tab pos="3206750" algn="l"/>
          <a:tab pos="5435600" algn="l"/>
        </a:tabLst>
        <a:defRPr sz="2000">
          <a:solidFill>
            <a:schemeClr val="bg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0" y="2362200"/>
            <a:ext cx="7543800" cy="1458913"/>
          </a:xfrm>
        </p:spPr>
        <p:txBody>
          <a:bodyPr/>
          <a:lstStyle/>
          <a:p>
            <a:pPr marL="342900" indent="0"/>
            <a:r>
              <a:rPr lang="en-US" sz="3750" dirty="0">
                <a:latin typeface="Arial" charset="0"/>
                <a:cs typeface="Arial" charset="0"/>
              </a:rPr>
              <a:t>California Hospital </a:t>
            </a:r>
            <a:r>
              <a:rPr lang="en-US" sz="3750" dirty="0" smtClean="0">
                <a:latin typeface="Arial" charset="0"/>
                <a:cs typeface="Arial" charset="0"/>
              </a:rPr>
              <a:t/>
            </a:r>
            <a:br>
              <a:rPr lang="en-US" sz="3750" dirty="0" smtClean="0">
                <a:latin typeface="Arial" charset="0"/>
                <a:cs typeface="Arial" charset="0"/>
              </a:rPr>
            </a:br>
            <a:r>
              <a:rPr lang="en-US" sz="3750" dirty="0" smtClean="0">
                <a:latin typeface="Arial" charset="0"/>
                <a:cs typeface="Arial" charset="0"/>
              </a:rPr>
              <a:t>Emergency </a:t>
            </a:r>
            <a:r>
              <a:rPr lang="en-US" sz="3750" dirty="0">
                <a:latin typeface="Arial" charset="0"/>
                <a:cs typeface="Arial" charset="0"/>
              </a:rPr>
              <a:t>Food Planning Guidance and Toolkit</a:t>
            </a:r>
            <a:r>
              <a:rPr lang="en-US" dirty="0" smtClean="0">
                <a:latin typeface="Arial" charset="0"/>
                <a:cs typeface="Arial" charset="0"/>
              </a:rPr>
              <a:t/>
            </a:r>
            <a:br>
              <a:rPr lang="en-US" dirty="0" smtClean="0">
                <a:latin typeface="Arial" charset="0"/>
                <a:cs typeface="Arial" charset="0"/>
              </a:rPr>
            </a:br>
            <a:endParaRPr lang="en-US" sz="3200" dirty="0" smtClean="0">
              <a:latin typeface="Arial" charset="0"/>
              <a:cs typeface="Arial" charset="0"/>
            </a:endParaRPr>
          </a:p>
        </p:txBody>
      </p:sp>
      <p:sp>
        <p:nvSpPr>
          <p:cNvPr id="29699" name="Content Placeholder 2"/>
          <p:cNvSpPr>
            <a:spLocks noGrp="1"/>
          </p:cNvSpPr>
          <p:nvPr>
            <p:ph idx="1"/>
          </p:nvPr>
        </p:nvSpPr>
        <p:spPr/>
        <p:txBody>
          <a:bodyPr/>
          <a:lstStyle/>
          <a:p>
            <a:pPr indent="-4763"/>
            <a:endParaRPr lang="en-US" dirty="0" smtClean="0">
              <a:latin typeface="Arial" charset="0"/>
              <a:cs typeface="Arial" charset="0"/>
            </a:endParaRPr>
          </a:p>
          <a:p>
            <a:pPr indent="-4763"/>
            <a:endParaRPr lang="en-US" sz="1600" dirty="0">
              <a:latin typeface="Arial" charset="0"/>
              <a:cs typeface="Arial" charset="0"/>
            </a:endParaRPr>
          </a:p>
          <a:p>
            <a:pPr indent="-4763"/>
            <a:r>
              <a:rPr lang="en-US" dirty="0" smtClean="0">
                <a:latin typeface="Arial" charset="0"/>
                <a:cs typeface="Arial" charset="0"/>
              </a:rPr>
              <a:t>CHA Webinar</a:t>
            </a:r>
            <a:br>
              <a:rPr lang="en-US" dirty="0" smtClean="0">
                <a:latin typeface="Arial" charset="0"/>
                <a:cs typeface="Arial" charset="0"/>
              </a:rPr>
            </a:br>
            <a:r>
              <a:rPr lang="en-US" dirty="0" smtClean="0">
                <a:latin typeface="Arial" charset="0"/>
                <a:cs typeface="Arial" charset="0"/>
              </a:rPr>
              <a:t>Recorded on May 30, 2013</a:t>
            </a:r>
          </a:p>
        </p:txBody>
      </p:sp>
      <p:sp>
        <p:nvSpPr>
          <p:cNvPr id="4" name="Rectangle 5"/>
          <p:cNvSpPr>
            <a:spLocks noChangeArrowheads="1"/>
          </p:cNvSpPr>
          <p:nvPr/>
        </p:nvSpPr>
        <p:spPr bwMode="auto">
          <a:xfrm>
            <a:off x="6172200" y="5562600"/>
            <a:ext cx="2667000" cy="990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pic>
        <p:nvPicPr>
          <p:cNvPr id="5" name="Picture 6" descr="CHA sig2004- BusSys 4c"/>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281738" y="5681663"/>
            <a:ext cx="24384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00557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Overview: </a:t>
            </a:r>
            <a:br>
              <a:rPr lang="en-US" dirty="0" smtClean="0"/>
            </a:br>
            <a:r>
              <a:rPr lang="en-US" dirty="0" smtClean="0"/>
              <a:t>Purpose of Guidance</a:t>
            </a:r>
            <a:endParaRPr lang="en-US" dirty="0"/>
          </a:p>
        </p:txBody>
      </p:sp>
      <p:sp>
        <p:nvSpPr>
          <p:cNvPr id="12" name="Content Placeholder 11"/>
          <p:cNvSpPr>
            <a:spLocks noGrp="1"/>
          </p:cNvSpPr>
          <p:nvPr>
            <p:ph idx="1"/>
          </p:nvPr>
        </p:nvSpPr>
        <p:spPr/>
        <p:txBody>
          <a:bodyPr/>
          <a:lstStyle/>
          <a:p>
            <a:pPr lvl="1"/>
            <a:r>
              <a:rPr lang="en-US" sz="2200" dirty="0"/>
              <a:t>To provide guidance and tools to hospitals in planning for, and documenting, </a:t>
            </a:r>
            <a:r>
              <a:rPr lang="en-US" sz="2200" b="1" dirty="0"/>
              <a:t>emergency food </a:t>
            </a:r>
            <a:r>
              <a:rPr lang="en-US" sz="2200" b="1" dirty="0" smtClean="0"/>
              <a:t>supplies</a:t>
            </a:r>
            <a:endParaRPr lang="en-US" sz="2200" b="1" dirty="0"/>
          </a:p>
          <a:p>
            <a:pPr lvl="1"/>
            <a:r>
              <a:rPr lang="en-US" sz="2200" dirty="0"/>
              <a:t>Objectives:</a:t>
            </a:r>
          </a:p>
          <a:p>
            <a:pPr lvl="2"/>
            <a:r>
              <a:rPr lang="en-US" sz="2000" dirty="0"/>
              <a:t>Establish </a:t>
            </a:r>
            <a:r>
              <a:rPr lang="en-US" sz="2000" b="1" dirty="0"/>
              <a:t>“basic” assumptions </a:t>
            </a:r>
            <a:r>
              <a:rPr lang="en-US" sz="2000" dirty="0"/>
              <a:t>for emergency food supply </a:t>
            </a:r>
            <a:r>
              <a:rPr lang="en-US" sz="2000" b="1" dirty="0"/>
              <a:t>planning</a:t>
            </a:r>
            <a:r>
              <a:rPr lang="en-US" sz="2000" dirty="0"/>
              <a:t> needs consistent with regulatory agency requirements</a:t>
            </a:r>
          </a:p>
          <a:p>
            <a:pPr lvl="2"/>
            <a:r>
              <a:rPr lang="en-US" sz="2000" dirty="0"/>
              <a:t>Provide a </a:t>
            </a:r>
            <a:r>
              <a:rPr lang="en-US" sz="2000" b="1" dirty="0"/>
              <a:t>Tool</a:t>
            </a:r>
            <a:r>
              <a:rPr lang="en-US" sz="2000" dirty="0"/>
              <a:t> to allow hospitals to apply and document planning assumptions used to identify emergency food needs</a:t>
            </a:r>
          </a:p>
          <a:p>
            <a:pPr lvl="2"/>
            <a:r>
              <a:rPr lang="en-US" sz="2000" dirty="0"/>
              <a:t>Ensure Tool is </a:t>
            </a:r>
            <a:r>
              <a:rPr lang="en-US" sz="2000" b="1" dirty="0"/>
              <a:t>scalable and customizable</a:t>
            </a:r>
            <a:r>
              <a:rPr lang="en-US" sz="2000" dirty="0"/>
              <a:t> to address individual hospital size, situation and preferences</a:t>
            </a:r>
          </a:p>
          <a:p>
            <a:pPr lvl="2"/>
            <a:r>
              <a:rPr lang="en-US" sz="2000" dirty="0"/>
              <a:t>Provide </a:t>
            </a:r>
            <a:r>
              <a:rPr lang="en-US" sz="2000" b="1" dirty="0"/>
              <a:t>Guidelines and Recommendations </a:t>
            </a:r>
            <a:r>
              <a:rPr lang="en-US" sz="2000" dirty="0"/>
              <a:t>to address other food related issues identified by hospitals</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10</a:t>
            </a:fld>
            <a:endParaRPr lang="en-US" dirty="0"/>
          </a:p>
        </p:txBody>
      </p:sp>
    </p:spTree>
    <p:extLst>
      <p:ext uri="{BB962C8B-B14F-4D97-AF65-F5344CB8AC3E}">
        <p14:creationId xmlns:p14="http://schemas.microsoft.com/office/powerpoint/2010/main" xmlns="" val="841886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Overview: Development</a:t>
            </a:r>
            <a:endParaRPr lang="en-US" dirty="0"/>
          </a:p>
        </p:txBody>
      </p:sp>
      <p:sp>
        <p:nvSpPr>
          <p:cNvPr id="12" name="Content Placeholder 11"/>
          <p:cNvSpPr>
            <a:spLocks noGrp="1"/>
          </p:cNvSpPr>
          <p:nvPr>
            <p:ph idx="1"/>
          </p:nvPr>
        </p:nvSpPr>
        <p:spPr/>
        <p:txBody>
          <a:bodyPr/>
          <a:lstStyle/>
          <a:p>
            <a:pPr lvl="1"/>
            <a:r>
              <a:rPr lang="en-US" dirty="0"/>
              <a:t>Advisory Group (Attachment A)</a:t>
            </a:r>
          </a:p>
          <a:p>
            <a:pPr lvl="2"/>
            <a:r>
              <a:rPr lang="en-US" dirty="0"/>
              <a:t>CHA Hospital Preparedness Program Staff</a:t>
            </a:r>
          </a:p>
          <a:p>
            <a:pPr lvl="2"/>
            <a:r>
              <a:rPr lang="en-US" dirty="0"/>
              <a:t>Hospital Nutrition Managers and Directors</a:t>
            </a:r>
          </a:p>
          <a:p>
            <a:pPr lvl="2"/>
            <a:r>
              <a:rPr lang="en-US" dirty="0"/>
              <a:t>Hospital Emergency Preparedness </a:t>
            </a:r>
            <a:r>
              <a:rPr lang="en-US" dirty="0" smtClean="0"/>
              <a:t>Coordinators</a:t>
            </a:r>
            <a:endParaRPr lang="en-US" dirty="0"/>
          </a:p>
          <a:p>
            <a:pPr lvl="1"/>
            <a:r>
              <a:rPr lang="en-US" dirty="0"/>
              <a:t>Process</a:t>
            </a:r>
          </a:p>
          <a:p>
            <a:pPr lvl="2"/>
            <a:r>
              <a:rPr lang="en-US" dirty="0"/>
              <a:t>Staff </a:t>
            </a:r>
            <a:r>
              <a:rPr lang="en-US" dirty="0" smtClean="0"/>
              <a:t>research </a:t>
            </a:r>
            <a:r>
              <a:rPr lang="en-US" dirty="0"/>
              <a:t>and </a:t>
            </a:r>
            <a:r>
              <a:rPr lang="en-US" dirty="0" smtClean="0"/>
              <a:t>summaries</a:t>
            </a:r>
            <a:endParaRPr lang="en-US" dirty="0"/>
          </a:p>
          <a:p>
            <a:pPr lvl="2"/>
            <a:r>
              <a:rPr lang="en-US" dirty="0"/>
              <a:t>Advisory Group </a:t>
            </a:r>
            <a:r>
              <a:rPr lang="en-US" dirty="0" smtClean="0"/>
              <a:t>input </a:t>
            </a:r>
            <a:r>
              <a:rPr lang="en-US" dirty="0"/>
              <a:t>and </a:t>
            </a:r>
            <a:r>
              <a:rPr lang="en-US" dirty="0" smtClean="0"/>
              <a:t>revisions</a:t>
            </a:r>
            <a:endParaRPr lang="en-US" dirty="0"/>
          </a:p>
          <a:p>
            <a:pPr lvl="2"/>
            <a:r>
              <a:rPr lang="en-US" dirty="0"/>
              <a:t>Numerous </a:t>
            </a:r>
            <a:r>
              <a:rPr lang="en-US" dirty="0" smtClean="0"/>
              <a:t>iterations </a:t>
            </a:r>
            <a:r>
              <a:rPr lang="en-US" dirty="0"/>
              <a:t>of Tool and Guidance</a:t>
            </a:r>
          </a:p>
          <a:p>
            <a:pPr lvl="2"/>
            <a:r>
              <a:rPr lang="en-US" dirty="0"/>
              <a:t>Incorporate </a:t>
            </a:r>
            <a:r>
              <a:rPr lang="en-US" dirty="0" smtClean="0"/>
              <a:t>regulatory guidance </a:t>
            </a:r>
            <a:br>
              <a:rPr lang="en-US" dirty="0" smtClean="0"/>
            </a:br>
            <a:r>
              <a:rPr lang="en-US" dirty="0" smtClean="0"/>
              <a:t>(</a:t>
            </a:r>
            <a:r>
              <a:rPr lang="en-US" dirty="0"/>
              <a:t>at </a:t>
            </a:r>
            <a:r>
              <a:rPr lang="en-US" dirty="0" smtClean="0"/>
              <a:t>time </a:t>
            </a:r>
            <a:r>
              <a:rPr lang="en-US" dirty="0"/>
              <a:t>of </a:t>
            </a:r>
            <a:r>
              <a:rPr lang="en-US" dirty="0" smtClean="0"/>
              <a:t>publication</a:t>
            </a:r>
            <a:r>
              <a:rPr lang="en-US" dirty="0"/>
              <a:t>)</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11</a:t>
            </a:fld>
            <a:endParaRPr lang="en-US" dirty="0"/>
          </a:p>
        </p:txBody>
      </p:sp>
    </p:spTree>
    <p:extLst>
      <p:ext uri="{BB962C8B-B14F-4D97-AF65-F5344CB8AC3E}">
        <p14:creationId xmlns:p14="http://schemas.microsoft.com/office/powerpoint/2010/main" xmlns="" val="1808674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Emergency Food Planning and Guidance Toolkit: Contents</a:t>
            </a:r>
            <a:endParaRPr lang="en-US"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12</a:t>
            </a:fld>
            <a:endParaRPr 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2655591695"/>
              </p:ext>
            </p:extLst>
          </p:nvPr>
        </p:nvGraphicFramePr>
        <p:xfrm>
          <a:off x="1447800" y="1752600"/>
          <a:ext cx="7104380" cy="4470400"/>
        </p:xfrm>
        <a:graphic>
          <a:graphicData uri="http://schemas.openxmlformats.org/drawingml/2006/table">
            <a:tbl>
              <a:tblPr firstRow="1" bandRow="1">
                <a:tableStyleId>{5940675A-B579-460E-94D1-54222C63F5DA}</a:tableStyleId>
              </a:tblPr>
              <a:tblGrid>
                <a:gridCol w="1617980"/>
                <a:gridCol w="5486400"/>
              </a:tblGrid>
              <a:tr h="370840">
                <a:tc>
                  <a:txBody>
                    <a:bodyPr/>
                    <a:lstStyle/>
                    <a:p>
                      <a:pPr algn="l"/>
                      <a:r>
                        <a:rPr lang="en-US" sz="2000" b="1" dirty="0" smtClean="0"/>
                        <a:t>Section</a:t>
                      </a:r>
                      <a:endParaRPr lang="en-US" sz="2000" b="1" dirty="0">
                        <a:solidFill>
                          <a:schemeClr val="tx1"/>
                        </a:solidFill>
                      </a:endParaRPr>
                    </a:p>
                  </a:txBody>
                  <a:tcPr anchor="b">
                    <a:solidFill>
                      <a:schemeClr val="bg1">
                        <a:lumMod val="75000"/>
                      </a:schemeClr>
                    </a:solidFill>
                  </a:tcPr>
                </a:tc>
                <a:tc>
                  <a:txBody>
                    <a:bodyPr/>
                    <a:lstStyle/>
                    <a:p>
                      <a:pPr algn="l"/>
                      <a:r>
                        <a:rPr lang="en-US" sz="2000" b="1" dirty="0" smtClean="0"/>
                        <a:t>Contents</a:t>
                      </a:r>
                      <a:endParaRPr lang="en-US" sz="2000" b="1" dirty="0">
                        <a:solidFill>
                          <a:schemeClr val="tx1"/>
                        </a:solidFill>
                      </a:endParaRPr>
                    </a:p>
                  </a:txBody>
                  <a:tcPr anchor="b">
                    <a:solidFill>
                      <a:schemeClr val="bg1">
                        <a:lumMod val="75000"/>
                      </a:schemeClr>
                    </a:solidFill>
                  </a:tcPr>
                </a:tc>
              </a:tr>
              <a:tr h="370840">
                <a:tc>
                  <a:txBody>
                    <a:bodyPr/>
                    <a:lstStyle/>
                    <a:p>
                      <a:r>
                        <a:rPr lang="en-US" dirty="0" smtClean="0"/>
                        <a:t>Narrative</a:t>
                      </a:r>
                      <a:endParaRPr lang="en-US" dirty="0"/>
                    </a:p>
                  </a:txBody>
                  <a:tcPr>
                    <a:solidFill>
                      <a:schemeClr val="bg1"/>
                    </a:solidFill>
                  </a:tcPr>
                </a:tc>
                <a:tc>
                  <a:txBody>
                    <a:bodyPr/>
                    <a:lstStyle/>
                    <a:p>
                      <a:r>
                        <a:rPr lang="en-US" dirty="0" smtClean="0"/>
                        <a:t>Hospital</a:t>
                      </a:r>
                      <a:r>
                        <a:rPr lang="en-US" baseline="0" dirty="0" smtClean="0"/>
                        <a:t> Emergency Food Planning Guidance (Narrative)</a:t>
                      </a:r>
                      <a:endParaRPr lang="en-US" dirty="0"/>
                    </a:p>
                  </a:txBody>
                  <a:tcPr>
                    <a:solidFill>
                      <a:schemeClr val="bg1"/>
                    </a:solidFill>
                  </a:tcPr>
                </a:tc>
              </a:tr>
              <a:tr h="370840">
                <a:tc>
                  <a:txBody>
                    <a:bodyPr/>
                    <a:lstStyle/>
                    <a:p>
                      <a:r>
                        <a:rPr lang="en-US" dirty="0" smtClean="0"/>
                        <a:t>Exhibit</a:t>
                      </a:r>
                      <a:r>
                        <a:rPr lang="en-US" baseline="0" dirty="0" smtClean="0"/>
                        <a:t> 1</a:t>
                      </a:r>
                      <a:endParaRPr lang="en-US" dirty="0"/>
                    </a:p>
                  </a:txBody>
                  <a:tcPr>
                    <a:solidFill>
                      <a:schemeClr val="bg1"/>
                    </a:solidFill>
                  </a:tcPr>
                </a:tc>
                <a:tc>
                  <a:txBody>
                    <a:bodyPr/>
                    <a:lstStyle/>
                    <a:p>
                      <a:r>
                        <a:rPr lang="en-US" baseline="0" dirty="0" smtClean="0"/>
                        <a:t>Emergency Food Planning Flow Diagram</a:t>
                      </a:r>
                      <a:endParaRPr lang="en-US" dirty="0"/>
                    </a:p>
                  </a:txBody>
                  <a:tcPr>
                    <a:solidFill>
                      <a:schemeClr val="bg1"/>
                    </a:solidFill>
                  </a:tcPr>
                </a:tc>
              </a:tr>
              <a:tr h="370840">
                <a:tc>
                  <a:txBody>
                    <a:bodyPr/>
                    <a:lstStyle/>
                    <a:p>
                      <a:r>
                        <a:rPr lang="en-US" dirty="0" smtClean="0"/>
                        <a:t>Exhibit 2</a:t>
                      </a:r>
                      <a:endParaRPr lang="en-US" dirty="0"/>
                    </a:p>
                  </a:txBody>
                  <a:tcPr>
                    <a:solidFill>
                      <a:schemeClr val="bg1"/>
                    </a:solidFill>
                  </a:tcPr>
                </a:tc>
                <a:tc>
                  <a:txBody>
                    <a:bodyPr/>
                    <a:lstStyle/>
                    <a:p>
                      <a:r>
                        <a:rPr lang="en-US" baseline="0" dirty="0" smtClean="0"/>
                        <a:t>Emergency Food Response Flow Diagram</a:t>
                      </a:r>
                      <a:endParaRPr lang="en-US" dirty="0"/>
                    </a:p>
                  </a:txBody>
                  <a:tcPr>
                    <a:solidFill>
                      <a:schemeClr val="bg1"/>
                    </a:solidFill>
                  </a:tcPr>
                </a:tc>
              </a:tr>
              <a:tr h="274320">
                <a:tc>
                  <a:txBody>
                    <a:bodyPr/>
                    <a:lstStyle/>
                    <a:p>
                      <a:endParaRPr lang="en-US" dirty="0"/>
                    </a:p>
                  </a:txBody>
                  <a:tcPr>
                    <a:solidFill>
                      <a:schemeClr val="bg1"/>
                    </a:solidFill>
                  </a:tcPr>
                </a:tc>
                <a:tc>
                  <a:txBody>
                    <a:bodyPr/>
                    <a:lstStyle/>
                    <a:p>
                      <a:endParaRPr lang="en-US" dirty="0"/>
                    </a:p>
                  </a:txBody>
                  <a:tcPr>
                    <a:solidFill>
                      <a:schemeClr val="bg1"/>
                    </a:solidFill>
                  </a:tcPr>
                </a:tc>
              </a:tr>
              <a:tr h="370840">
                <a:tc>
                  <a:txBody>
                    <a:bodyPr/>
                    <a:lstStyle/>
                    <a:p>
                      <a:r>
                        <a:rPr lang="en-US" dirty="0" smtClean="0"/>
                        <a:t>Attachment A</a:t>
                      </a:r>
                      <a:endParaRPr lang="en-US" dirty="0"/>
                    </a:p>
                  </a:txBody>
                  <a:tcPr>
                    <a:solidFill>
                      <a:schemeClr val="bg1"/>
                    </a:solidFill>
                  </a:tcPr>
                </a:tc>
                <a:tc>
                  <a:txBody>
                    <a:bodyPr/>
                    <a:lstStyle/>
                    <a:p>
                      <a:r>
                        <a:rPr lang="en-US" dirty="0" smtClean="0"/>
                        <a:t>Hospital Emergency Food Advisory Group</a:t>
                      </a:r>
                      <a:endParaRPr lang="en-US" dirty="0"/>
                    </a:p>
                  </a:txBody>
                  <a:tcPr>
                    <a:solidFill>
                      <a:schemeClr val="bg1"/>
                    </a:solidFill>
                  </a:tcPr>
                </a:tc>
              </a:tr>
              <a:tr h="370840">
                <a:tc>
                  <a:txBody>
                    <a:bodyPr/>
                    <a:lstStyle/>
                    <a:p>
                      <a:r>
                        <a:rPr lang="en-US" dirty="0" smtClean="0"/>
                        <a:t>Attachment B</a:t>
                      </a:r>
                      <a:endParaRPr lang="en-US" dirty="0"/>
                    </a:p>
                  </a:txBody>
                  <a:tcPr>
                    <a:solidFill>
                      <a:schemeClr val="bg1"/>
                    </a:solidFill>
                  </a:tcPr>
                </a:tc>
                <a:tc>
                  <a:txBody>
                    <a:bodyPr/>
                    <a:lstStyle/>
                    <a:p>
                      <a:r>
                        <a:rPr lang="en-US" dirty="0" smtClean="0"/>
                        <a:t>Key Guidance and Recommendations</a:t>
                      </a:r>
                      <a:endParaRPr lang="en-US" dirty="0"/>
                    </a:p>
                  </a:txBody>
                  <a:tcPr>
                    <a:solidFill>
                      <a:schemeClr val="bg1"/>
                    </a:solidFill>
                  </a:tcPr>
                </a:tc>
              </a:tr>
              <a:tr h="370840">
                <a:tc>
                  <a:txBody>
                    <a:bodyPr/>
                    <a:lstStyle/>
                    <a:p>
                      <a:r>
                        <a:rPr lang="en-US" b="1" dirty="0" smtClean="0"/>
                        <a:t>Attachment C</a:t>
                      </a:r>
                      <a:endParaRPr lang="en-US" b="1" dirty="0">
                        <a:solidFill>
                          <a:srgbClr val="C00000"/>
                        </a:solidFill>
                      </a:endParaRPr>
                    </a:p>
                  </a:txBody>
                  <a:tcPr>
                    <a:solidFill>
                      <a:schemeClr val="bg1"/>
                    </a:solidFill>
                  </a:tcPr>
                </a:tc>
                <a:tc>
                  <a:txBody>
                    <a:bodyPr/>
                    <a:lstStyle/>
                    <a:p>
                      <a:r>
                        <a:rPr lang="en-US" b="1" dirty="0" smtClean="0"/>
                        <a:t>Emergency Food Planning Tool (Excel</a:t>
                      </a:r>
                      <a:r>
                        <a:rPr lang="en-US" b="1" baseline="0" dirty="0" smtClean="0"/>
                        <a:t> Workbook)</a:t>
                      </a:r>
                      <a:endParaRPr lang="en-US" b="1" dirty="0">
                        <a:solidFill>
                          <a:srgbClr val="C00000"/>
                        </a:solidFill>
                      </a:endParaRPr>
                    </a:p>
                  </a:txBody>
                  <a:tcPr>
                    <a:solidFill>
                      <a:schemeClr val="bg1"/>
                    </a:solidFill>
                  </a:tcPr>
                </a:tc>
              </a:tr>
              <a:tr h="370840">
                <a:tc>
                  <a:txBody>
                    <a:bodyPr/>
                    <a:lstStyle/>
                    <a:p>
                      <a:r>
                        <a:rPr lang="en-US" dirty="0" smtClean="0"/>
                        <a:t>Attachment D</a:t>
                      </a:r>
                      <a:endParaRPr lang="en-US" dirty="0"/>
                    </a:p>
                  </a:txBody>
                  <a:tcPr>
                    <a:solidFill>
                      <a:schemeClr val="bg1"/>
                    </a:solidFill>
                  </a:tcPr>
                </a:tc>
                <a:tc>
                  <a:txBody>
                    <a:bodyPr/>
                    <a:lstStyle/>
                    <a:p>
                      <a:r>
                        <a:rPr lang="en-US" dirty="0" smtClean="0"/>
                        <a:t>Emergency Food Planning Tool Instructions</a:t>
                      </a:r>
                      <a:endParaRPr lang="en-US" dirty="0"/>
                    </a:p>
                  </a:txBody>
                  <a:tcPr>
                    <a:solidFill>
                      <a:schemeClr val="bg1"/>
                    </a:solidFill>
                  </a:tcPr>
                </a:tc>
              </a:tr>
              <a:tr h="370840">
                <a:tc>
                  <a:txBody>
                    <a:bodyPr/>
                    <a:lstStyle/>
                    <a:p>
                      <a:endParaRPr lang="en-US" dirty="0"/>
                    </a:p>
                  </a:txBody>
                  <a:tcPr>
                    <a:solidFill>
                      <a:schemeClr val="bg1"/>
                    </a:solidFill>
                  </a:tcPr>
                </a:tc>
                <a:tc>
                  <a:txBody>
                    <a:bodyPr/>
                    <a:lstStyle/>
                    <a:p>
                      <a:endParaRPr lang="en-US" dirty="0"/>
                    </a:p>
                  </a:txBody>
                  <a:tcPr>
                    <a:solidFill>
                      <a:schemeClr val="bg1"/>
                    </a:solidFill>
                  </a:tcPr>
                </a:tc>
              </a:tr>
              <a:tr h="370840">
                <a:tc>
                  <a:txBody>
                    <a:bodyPr/>
                    <a:lstStyle/>
                    <a:p>
                      <a:r>
                        <a:rPr lang="en-US" dirty="0" smtClean="0"/>
                        <a:t>Appendix</a:t>
                      </a:r>
                      <a:r>
                        <a:rPr lang="en-US" baseline="0" dirty="0" smtClean="0"/>
                        <a:t> A</a:t>
                      </a:r>
                      <a:endParaRPr lang="en-US" dirty="0"/>
                    </a:p>
                  </a:txBody>
                  <a:tcPr>
                    <a:solidFill>
                      <a:schemeClr val="bg1"/>
                    </a:solidFill>
                  </a:tcPr>
                </a:tc>
                <a:tc>
                  <a:txBody>
                    <a:bodyPr/>
                    <a:lstStyle/>
                    <a:p>
                      <a:r>
                        <a:rPr lang="en-US" dirty="0" smtClean="0"/>
                        <a:t>Key Regulatory References</a:t>
                      </a:r>
                      <a:endParaRPr lang="en-US" dirty="0"/>
                    </a:p>
                  </a:txBody>
                  <a:tcPr>
                    <a:solidFill>
                      <a:schemeClr val="bg1"/>
                    </a:solidFill>
                  </a:tcPr>
                </a:tc>
              </a:tr>
              <a:tr h="370840">
                <a:tc>
                  <a:txBody>
                    <a:bodyPr/>
                    <a:lstStyle/>
                    <a:p>
                      <a:r>
                        <a:rPr lang="en-US" dirty="0" smtClean="0"/>
                        <a:t>Appendix B</a:t>
                      </a:r>
                      <a:endParaRPr lang="en-US" dirty="0"/>
                    </a:p>
                  </a:txBody>
                  <a:tcPr>
                    <a:solidFill>
                      <a:schemeClr val="bg1"/>
                    </a:solidFill>
                  </a:tcPr>
                </a:tc>
                <a:tc>
                  <a:txBody>
                    <a:bodyPr/>
                    <a:lstStyle/>
                    <a:p>
                      <a:r>
                        <a:rPr lang="en-US" dirty="0" smtClean="0"/>
                        <a:t>Key Accrediting Agency References</a:t>
                      </a:r>
                      <a:endParaRPr lang="en-US" dirty="0"/>
                    </a:p>
                  </a:txBody>
                  <a:tcPr>
                    <a:solidFill>
                      <a:schemeClr val="bg1"/>
                    </a:solidFill>
                  </a:tcPr>
                </a:tc>
              </a:tr>
            </a:tbl>
          </a:graphicData>
        </a:graphic>
      </p:graphicFrame>
    </p:spTree>
    <p:extLst>
      <p:ext uri="{BB962C8B-B14F-4D97-AF65-F5344CB8AC3E}">
        <p14:creationId xmlns:p14="http://schemas.microsoft.com/office/powerpoint/2010/main" xmlns="" val="4252717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600" dirty="0"/>
              <a:t>Regulatory – Accrediting Agency </a:t>
            </a:r>
            <a:br>
              <a:rPr lang="en-US" sz="3600" dirty="0"/>
            </a:br>
            <a:r>
              <a:rPr lang="en-US" sz="3600" dirty="0"/>
              <a:t>Food Supply Overview</a:t>
            </a:r>
          </a:p>
        </p:txBody>
      </p:sp>
      <p:sp>
        <p:nvSpPr>
          <p:cNvPr id="12" name="Content Placeholder 11"/>
          <p:cNvSpPr>
            <a:spLocks noGrp="1"/>
          </p:cNvSpPr>
          <p:nvPr>
            <p:ph idx="1"/>
          </p:nvPr>
        </p:nvSpPr>
        <p:spPr>
          <a:xfrm>
            <a:off x="1219200" y="1752600"/>
            <a:ext cx="7772400" cy="4800600"/>
          </a:xfrm>
        </p:spPr>
        <p:txBody>
          <a:bodyPr/>
          <a:lstStyle/>
          <a:p>
            <a:pPr lvl="1"/>
            <a:r>
              <a:rPr lang="en-US" sz="2000" b="1" dirty="0"/>
              <a:t>State: Title 22 and Title 24 (Appendix A)</a:t>
            </a:r>
          </a:p>
          <a:p>
            <a:pPr lvl="2"/>
            <a:r>
              <a:rPr lang="en-US" sz="2000" dirty="0"/>
              <a:t>One week (7 days) supply of staple foods</a:t>
            </a:r>
          </a:p>
          <a:p>
            <a:pPr lvl="2"/>
            <a:r>
              <a:rPr lang="en-US" sz="2000" dirty="0"/>
              <a:t>Two (2) day supply of frozen/perishable foods</a:t>
            </a:r>
          </a:p>
          <a:p>
            <a:pPr lvl="2"/>
            <a:r>
              <a:rPr lang="en-US" sz="2000" dirty="0"/>
              <a:t>Disaster program with provision of “adequate” food supplies</a:t>
            </a:r>
          </a:p>
          <a:p>
            <a:pPr lvl="1"/>
            <a:r>
              <a:rPr lang="en-US" sz="2000" b="1" dirty="0"/>
              <a:t>Federal: CMS (Appendix A)</a:t>
            </a:r>
          </a:p>
          <a:p>
            <a:pPr lvl="2"/>
            <a:r>
              <a:rPr lang="en-US" sz="2000" dirty="0"/>
              <a:t>Supplies needed in likely emergency situations</a:t>
            </a:r>
          </a:p>
          <a:p>
            <a:pPr lvl="2"/>
            <a:r>
              <a:rPr lang="en-US" sz="2000" dirty="0"/>
              <a:t>Adequate provisions to ensure availability when needed</a:t>
            </a:r>
          </a:p>
          <a:p>
            <a:pPr lvl="1"/>
            <a:r>
              <a:rPr lang="en-US" sz="2000" b="1" dirty="0"/>
              <a:t>The Joint Commission (Appendix B)</a:t>
            </a:r>
          </a:p>
          <a:p>
            <a:pPr lvl="2"/>
            <a:r>
              <a:rPr lang="en-US" sz="2000" dirty="0"/>
              <a:t>Emergency Operations Plan addresses </a:t>
            </a:r>
            <a:r>
              <a:rPr lang="en-US" sz="2000" dirty="0" smtClean="0"/>
              <a:t>96-hour </a:t>
            </a:r>
            <a:r>
              <a:rPr lang="en-US" sz="2000" dirty="0"/>
              <a:t>plan</a:t>
            </a:r>
          </a:p>
          <a:p>
            <a:pPr lvl="2"/>
            <a:r>
              <a:rPr lang="en-US" sz="2000" dirty="0"/>
              <a:t>Inventory and plan to replenish resources</a:t>
            </a:r>
          </a:p>
          <a:p>
            <a:pPr lvl="2"/>
            <a:r>
              <a:rPr lang="en-US" sz="2000" dirty="0"/>
              <a:t>Plan for staff/family support needs</a:t>
            </a:r>
          </a:p>
          <a:p>
            <a:pPr lvl="1"/>
            <a:r>
              <a:rPr lang="en-US" sz="2000" b="1" dirty="0"/>
              <a:t>Others (NFPA, HFAP, DNV) – Less prescriptive </a:t>
            </a:r>
            <a:r>
              <a:rPr lang="en-US" sz="2000" b="1" dirty="0" smtClean="0"/>
              <a:t>(</a:t>
            </a:r>
            <a:r>
              <a:rPr lang="en-US" sz="2000" b="1" dirty="0"/>
              <a:t>Appendix B)</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13</a:t>
            </a:fld>
            <a:endParaRPr lang="en-US" dirty="0"/>
          </a:p>
        </p:txBody>
      </p:sp>
    </p:spTree>
    <p:extLst>
      <p:ext uri="{BB962C8B-B14F-4D97-AF65-F5344CB8AC3E}">
        <p14:creationId xmlns:p14="http://schemas.microsoft.com/office/powerpoint/2010/main" xmlns="" val="172373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sz="3600" dirty="0"/>
              <a:t>Guidance and Recommendations</a:t>
            </a:r>
            <a:br>
              <a:rPr lang="en-US" sz="3600" dirty="0"/>
            </a:br>
            <a:r>
              <a:rPr lang="en-US" sz="3600" dirty="0"/>
              <a:t>Highlights (Attachment B)</a:t>
            </a:r>
          </a:p>
        </p:txBody>
      </p:sp>
      <p:sp>
        <p:nvSpPr>
          <p:cNvPr id="12" name="Content Placeholder 11"/>
          <p:cNvSpPr>
            <a:spLocks noGrp="1"/>
          </p:cNvSpPr>
          <p:nvPr>
            <p:ph idx="1"/>
          </p:nvPr>
        </p:nvSpPr>
        <p:spPr/>
        <p:txBody>
          <a:bodyPr/>
          <a:lstStyle/>
          <a:p>
            <a:pPr lvl="1"/>
            <a:r>
              <a:rPr lang="en-US" sz="2100" b="1" dirty="0"/>
              <a:t>Emergency Food Plan Scenario</a:t>
            </a:r>
            <a:r>
              <a:rPr lang="en-US" sz="2100" b="1" dirty="0" smtClean="0"/>
              <a:t>: </a:t>
            </a:r>
            <a:r>
              <a:rPr lang="en-US" sz="2100" u="sng" dirty="0" smtClean="0"/>
              <a:t>Potential/actual </a:t>
            </a:r>
            <a:r>
              <a:rPr lang="en-US" sz="2100" u="sng" dirty="0"/>
              <a:t>disruption of supply chains</a:t>
            </a:r>
            <a:r>
              <a:rPr lang="en-US" sz="2100" dirty="0"/>
              <a:t> and no/limited access to community support</a:t>
            </a:r>
          </a:p>
          <a:p>
            <a:pPr lvl="1"/>
            <a:r>
              <a:rPr lang="en-US" sz="2100" b="1" dirty="0"/>
              <a:t>Hospital Priority: </a:t>
            </a:r>
            <a:r>
              <a:rPr lang="en-US" sz="2100" dirty="0"/>
              <a:t>Primary, </a:t>
            </a:r>
            <a:r>
              <a:rPr lang="en-US" sz="2100" u="sng" dirty="0"/>
              <a:t>critical responsibility for patient care</a:t>
            </a:r>
            <a:r>
              <a:rPr lang="en-US" sz="2100" dirty="0"/>
              <a:t> during a major disaster – conserving resources to meet the needs of existing patients, victims presenting to hospital, and essential staff to care for patients and maintain operations</a:t>
            </a:r>
          </a:p>
          <a:p>
            <a:pPr lvl="1"/>
            <a:r>
              <a:rPr lang="en-US" sz="2100" b="1" dirty="0"/>
              <a:t>Emergency Food Plans: </a:t>
            </a:r>
            <a:r>
              <a:rPr lang="en-US" sz="2100" dirty="0" smtClean="0"/>
              <a:t>Consistent </a:t>
            </a:r>
            <a:r>
              <a:rPr lang="en-US" sz="2100" dirty="0"/>
              <a:t>with Hospital </a:t>
            </a:r>
            <a:r>
              <a:rPr lang="en-US" sz="2100" u="sng" dirty="0"/>
              <a:t>Emergency Operations Plan </a:t>
            </a:r>
            <a:r>
              <a:rPr lang="en-US" sz="2100" dirty="0"/>
              <a:t>(a team effort)</a:t>
            </a:r>
          </a:p>
          <a:p>
            <a:pPr lvl="2"/>
            <a:r>
              <a:rPr lang="en-US" sz="2000" dirty="0"/>
              <a:t>Visitor </a:t>
            </a:r>
            <a:r>
              <a:rPr lang="en-US" sz="2000" dirty="0" smtClean="0"/>
              <a:t>restrictions </a:t>
            </a:r>
            <a:r>
              <a:rPr lang="en-US" sz="2000" dirty="0"/>
              <a:t>– </a:t>
            </a:r>
            <a:r>
              <a:rPr lang="en-US" sz="2000" dirty="0" smtClean="0"/>
              <a:t>cafeteria closure</a:t>
            </a:r>
            <a:endParaRPr lang="en-US" sz="2000" dirty="0"/>
          </a:p>
          <a:p>
            <a:pPr lvl="2"/>
            <a:r>
              <a:rPr lang="en-US" sz="2000" dirty="0"/>
              <a:t>Food </a:t>
            </a:r>
            <a:r>
              <a:rPr lang="en-US" sz="2000" dirty="0" smtClean="0"/>
              <a:t>supply </a:t>
            </a:r>
            <a:r>
              <a:rPr lang="en-US" sz="2000" dirty="0"/>
              <a:t>and </a:t>
            </a:r>
            <a:r>
              <a:rPr lang="en-US" sz="2000" dirty="0" smtClean="0"/>
              <a:t>perimeter security</a:t>
            </a:r>
            <a:endParaRPr lang="en-US" sz="2000" dirty="0"/>
          </a:p>
          <a:p>
            <a:pPr lvl="2"/>
            <a:r>
              <a:rPr lang="en-US" sz="2000" dirty="0"/>
              <a:t>Conservation of </a:t>
            </a:r>
            <a:r>
              <a:rPr lang="en-US" sz="2000" dirty="0" smtClean="0"/>
              <a:t>resources </a:t>
            </a:r>
            <a:endParaRPr lang="en-US" sz="20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14</a:t>
            </a:fld>
            <a:endParaRPr lang="en-US" dirty="0"/>
          </a:p>
        </p:txBody>
      </p:sp>
    </p:spTree>
    <p:extLst>
      <p:ext uri="{BB962C8B-B14F-4D97-AF65-F5344CB8AC3E}">
        <p14:creationId xmlns:p14="http://schemas.microsoft.com/office/powerpoint/2010/main" xmlns="" val="204144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sz="3600" dirty="0"/>
              <a:t>Guidance and Recommendations</a:t>
            </a:r>
            <a:br>
              <a:rPr lang="en-US" sz="3600" dirty="0"/>
            </a:br>
            <a:r>
              <a:rPr lang="en-US" sz="3600" dirty="0"/>
              <a:t>Highlights (Attachment B)</a:t>
            </a:r>
          </a:p>
        </p:txBody>
      </p:sp>
      <p:sp>
        <p:nvSpPr>
          <p:cNvPr id="12" name="Content Placeholder 11"/>
          <p:cNvSpPr>
            <a:spLocks noGrp="1"/>
          </p:cNvSpPr>
          <p:nvPr>
            <p:ph idx="1"/>
          </p:nvPr>
        </p:nvSpPr>
        <p:spPr/>
        <p:txBody>
          <a:bodyPr/>
          <a:lstStyle/>
          <a:p>
            <a:pPr lvl="1" indent="-365125"/>
            <a:r>
              <a:rPr lang="en-US" sz="2200" dirty="0"/>
              <a:t>General</a:t>
            </a:r>
          </a:p>
          <a:p>
            <a:pPr lvl="2" indent="-365125"/>
            <a:r>
              <a:rPr lang="en-US" sz="2000" dirty="0"/>
              <a:t>Emergency Operations Plan and Use of HICS</a:t>
            </a:r>
          </a:p>
          <a:p>
            <a:pPr lvl="2" indent="-365125"/>
            <a:r>
              <a:rPr lang="en-US" sz="2000" dirty="0"/>
              <a:t>Early </a:t>
            </a:r>
            <a:r>
              <a:rPr lang="en-US" sz="2000" dirty="0" smtClean="0"/>
              <a:t>activation </a:t>
            </a:r>
            <a:r>
              <a:rPr lang="en-US" sz="2000" dirty="0"/>
              <a:t>and </a:t>
            </a:r>
            <a:r>
              <a:rPr lang="en-US" sz="2000" dirty="0" smtClean="0"/>
              <a:t>assessment </a:t>
            </a:r>
            <a:r>
              <a:rPr lang="en-US" sz="2000" dirty="0"/>
              <a:t>(with Command Center)</a:t>
            </a:r>
          </a:p>
          <a:p>
            <a:pPr lvl="1" indent="-365125"/>
            <a:r>
              <a:rPr lang="en-US" sz="2200" dirty="0"/>
              <a:t>Plans and Procedures</a:t>
            </a:r>
          </a:p>
          <a:p>
            <a:pPr lvl="2" indent="-365125"/>
            <a:r>
              <a:rPr lang="en-US" sz="2000" dirty="0"/>
              <a:t>Resources are </a:t>
            </a:r>
            <a:r>
              <a:rPr lang="en-US" sz="2000" dirty="0" smtClean="0"/>
              <a:t>consistent </a:t>
            </a:r>
            <a:r>
              <a:rPr lang="en-US" sz="2000" dirty="0"/>
              <a:t>with </a:t>
            </a:r>
            <a:r>
              <a:rPr lang="en-US" sz="2000" dirty="0" smtClean="0"/>
              <a:t>plans </a:t>
            </a:r>
            <a:r>
              <a:rPr lang="en-US" sz="2000" dirty="0"/>
              <a:t>(power, water, </a:t>
            </a:r>
            <a:r>
              <a:rPr lang="en-US" sz="2000" dirty="0" smtClean="0"/>
              <a:t>etc.)</a:t>
            </a:r>
            <a:endParaRPr lang="en-US" sz="2000" dirty="0"/>
          </a:p>
          <a:p>
            <a:pPr lvl="2" indent="-365125"/>
            <a:r>
              <a:rPr lang="en-US" sz="2000" dirty="0"/>
              <a:t>Written Emergency Food Plans (menus, equipment, operations) are consistent with </a:t>
            </a:r>
            <a:r>
              <a:rPr lang="en-US" sz="2000" dirty="0" smtClean="0"/>
              <a:t>food </a:t>
            </a:r>
            <a:r>
              <a:rPr lang="en-US" sz="2000" dirty="0"/>
              <a:t>s</a:t>
            </a:r>
            <a:r>
              <a:rPr lang="en-US" sz="2000" dirty="0" smtClean="0"/>
              <a:t>upply </a:t>
            </a:r>
            <a:r>
              <a:rPr lang="en-US" sz="2000" dirty="0"/>
              <a:t>calculations</a:t>
            </a:r>
            <a:endParaRPr lang="en-US" dirty="0"/>
          </a:p>
          <a:p>
            <a:pPr lvl="1" indent="-365125"/>
            <a:r>
              <a:rPr lang="en-US" sz="2200" dirty="0"/>
              <a:t>Inventories</a:t>
            </a:r>
          </a:p>
          <a:p>
            <a:pPr lvl="2" indent="-365125"/>
            <a:r>
              <a:rPr lang="en-US" sz="2000" dirty="0"/>
              <a:t>Identify patient </a:t>
            </a:r>
            <a:r>
              <a:rPr lang="en-US" sz="2000" i="1" dirty="0"/>
              <a:t>inventories</a:t>
            </a:r>
            <a:r>
              <a:rPr lang="en-US" sz="2000" dirty="0"/>
              <a:t> separate from non-patient</a:t>
            </a:r>
          </a:p>
          <a:p>
            <a:pPr lvl="2" indent="-365125"/>
            <a:r>
              <a:rPr lang="en-US" sz="2000" dirty="0"/>
              <a:t>Document </a:t>
            </a:r>
            <a:r>
              <a:rPr lang="en-US" sz="2000" i="1" dirty="0"/>
              <a:t>regular </a:t>
            </a:r>
            <a:r>
              <a:rPr lang="en-US" sz="2000" dirty="0"/>
              <a:t>review of inventory (for levels/expiration)</a:t>
            </a:r>
          </a:p>
          <a:p>
            <a:pPr lvl="2" indent="-365125"/>
            <a:r>
              <a:rPr lang="en-US" sz="2000" dirty="0"/>
              <a:t>Ensure supplies are “on premises” </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15</a:t>
            </a:fld>
            <a:endParaRPr lang="en-US" dirty="0"/>
          </a:p>
        </p:txBody>
      </p:sp>
    </p:spTree>
    <p:extLst>
      <p:ext uri="{BB962C8B-B14F-4D97-AF65-F5344CB8AC3E}">
        <p14:creationId xmlns:p14="http://schemas.microsoft.com/office/powerpoint/2010/main" xmlns="" val="244710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91400" cy="1447800"/>
          </a:xfrm>
        </p:spPr>
        <p:txBody>
          <a:bodyPr/>
          <a:lstStyle/>
          <a:p>
            <a:r>
              <a:rPr lang="en-US" sz="3600" dirty="0"/>
              <a:t>The Hospital</a:t>
            </a:r>
            <a:r>
              <a:rPr lang="en-US" sz="3600" dirty="0" smtClean="0"/>
              <a:t>: </a:t>
            </a:r>
            <a:r>
              <a:rPr lang="en-US" sz="3600" dirty="0"/>
              <a:t>If the Lights Are On</a:t>
            </a:r>
            <a:br>
              <a:rPr lang="en-US" sz="3600" dirty="0"/>
            </a:br>
            <a:r>
              <a:rPr lang="en-US" sz="3600" dirty="0"/>
              <a:t>They </a:t>
            </a:r>
            <a:r>
              <a:rPr lang="en-US" sz="3600" dirty="0" smtClean="0"/>
              <a:t>Will Come</a:t>
            </a:r>
            <a:endParaRPr lang="en-US" sz="3600" dirty="0"/>
          </a:p>
        </p:txBody>
      </p:sp>
      <p:sp>
        <p:nvSpPr>
          <p:cNvPr id="4" name="Slide Number Placeholder 3"/>
          <p:cNvSpPr>
            <a:spLocks noGrp="1"/>
          </p:cNvSpPr>
          <p:nvPr>
            <p:ph type="sldNum" sz="quarter" idx="10"/>
          </p:nvPr>
        </p:nvSpPr>
        <p:spPr/>
        <p:txBody>
          <a:bodyPr/>
          <a:lstStyle/>
          <a:p>
            <a:pPr>
              <a:defRPr/>
            </a:pPr>
            <a:fld id="{A8E0D376-778F-4A03-9CED-F85020022912}" type="slidenum">
              <a:rPr lang="en-US" smtClean="0"/>
              <a:pPr>
                <a:defRPr/>
              </a:pPr>
              <a:t>16</a:t>
            </a:fld>
            <a:endParaRPr lang="en-US" dirty="0"/>
          </a:p>
        </p:txBody>
      </p:sp>
      <p:sp>
        <p:nvSpPr>
          <p:cNvPr id="5" name="TextBox 4"/>
          <p:cNvSpPr txBox="1">
            <a:spLocks noChangeArrowheads="1"/>
          </p:cNvSpPr>
          <p:nvPr/>
        </p:nvSpPr>
        <p:spPr bwMode="auto">
          <a:xfrm>
            <a:off x="609600" y="1676400"/>
            <a:ext cx="3810000" cy="1323975"/>
          </a:xfrm>
          <a:prstGeom prst="rect">
            <a:avLst/>
          </a:prstGeom>
          <a:noFill/>
          <a:ln w="9525">
            <a:noFill/>
            <a:miter lim="800000"/>
            <a:headEnd/>
            <a:tailEnd/>
          </a:ln>
        </p:spPr>
        <p:txBody>
          <a:bodyPr>
            <a:spAutoFit/>
          </a:bodyPr>
          <a:lstStyle/>
          <a:p>
            <a:r>
              <a:rPr lang="en-US" sz="2000" b="1" dirty="0">
                <a:latin typeface="+mn-lt"/>
                <a:cs typeface="Calibri" pitchFamily="34" charset="0"/>
              </a:rPr>
              <a:t>Emergency Plans should address immediate lock-down and traffic control so the hospital can serve victims and patients</a:t>
            </a:r>
          </a:p>
        </p:txBody>
      </p:sp>
      <p:pic>
        <p:nvPicPr>
          <p:cNvPr id="6" name="Picture 3"/>
          <p:cNvPicPr>
            <a:picLocks noChangeAspect="1" noChangeArrowheads="1"/>
          </p:cNvPicPr>
          <p:nvPr/>
        </p:nvPicPr>
        <p:blipFill>
          <a:blip r:embed="rId3" cstate="print"/>
          <a:srcRect/>
          <a:stretch>
            <a:fillRect/>
          </a:stretch>
        </p:blipFill>
        <p:spPr bwMode="auto">
          <a:xfrm>
            <a:off x="584200" y="3581400"/>
            <a:ext cx="3962400" cy="2628900"/>
          </a:xfrm>
          <a:prstGeom prst="rect">
            <a:avLst/>
          </a:prstGeom>
          <a:noFill/>
          <a:ln w="9525" algn="ctr">
            <a:noFill/>
            <a:miter lim="800000"/>
            <a:headEnd type="none" w="sm" len="sm"/>
            <a:tailEnd type="none" w="sm" len="sm"/>
          </a:ln>
        </p:spPr>
      </p:pic>
      <p:pic>
        <p:nvPicPr>
          <p:cNvPr id="7" name="Picture 2"/>
          <p:cNvPicPr>
            <a:picLocks noGrp="1" noChangeAspect="1" noChangeArrowheads="1"/>
          </p:cNvPicPr>
          <p:nvPr>
            <p:ph idx="1"/>
          </p:nvPr>
        </p:nvPicPr>
        <p:blipFill>
          <a:blip r:embed="rId4" cstate="print"/>
          <a:srcRect/>
          <a:stretch>
            <a:fillRect/>
          </a:stretch>
        </p:blipFill>
        <p:spPr>
          <a:xfrm>
            <a:off x="4648200" y="1676400"/>
            <a:ext cx="3881582" cy="2574925"/>
          </a:xfrm>
          <a:noFill/>
        </p:spPr>
      </p:pic>
      <p:sp>
        <p:nvSpPr>
          <p:cNvPr id="8" name="TextBox 7"/>
          <p:cNvSpPr txBox="1">
            <a:spLocks noChangeArrowheads="1"/>
          </p:cNvSpPr>
          <p:nvPr/>
        </p:nvSpPr>
        <p:spPr bwMode="auto">
          <a:xfrm>
            <a:off x="4610100" y="4343400"/>
            <a:ext cx="3810000" cy="1938338"/>
          </a:xfrm>
          <a:prstGeom prst="rect">
            <a:avLst/>
          </a:prstGeom>
          <a:noFill/>
          <a:ln w="9525">
            <a:noFill/>
            <a:miter lim="800000"/>
            <a:headEnd/>
            <a:tailEnd/>
          </a:ln>
        </p:spPr>
        <p:txBody>
          <a:bodyPr>
            <a:spAutoFit/>
          </a:bodyPr>
          <a:lstStyle>
            <a:defPPr>
              <a:defRPr lang="en-US"/>
            </a:defPPr>
            <a:lvl1pPr>
              <a:defRPr sz="2000" b="1">
                <a:latin typeface="+mn-lt"/>
                <a:cs typeface="Calibri" pitchFamily="34" charset="0"/>
              </a:defRPr>
            </a:lvl1pPr>
          </a:lstStyle>
          <a:p>
            <a:r>
              <a:rPr lang="en-US" dirty="0"/>
              <a:t>If you choose to provide care and shelter to the community, please do not address those services, resources or plans in your acute care hospital </a:t>
            </a:r>
            <a:r>
              <a:rPr lang="en-US" dirty="0" smtClean="0"/>
              <a:t>plan — stick </a:t>
            </a:r>
            <a:r>
              <a:rPr lang="en-US" dirty="0"/>
              <a:t>to licensed hospital services</a:t>
            </a:r>
          </a:p>
        </p:txBody>
      </p:sp>
    </p:spTree>
    <p:extLst>
      <p:ext uri="{BB962C8B-B14F-4D97-AF65-F5344CB8AC3E}">
        <p14:creationId xmlns:p14="http://schemas.microsoft.com/office/powerpoint/2010/main" xmlns="" val="1171377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sz="3600" dirty="0"/>
              <a:t>Emergency Food </a:t>
            </a:r>
            <a:r>
              <a:rPr lang="en-US" sz="3600" dirty="0" smtClean="0"/>
              <a:t>Planning Tool</a:t>
            </a:r>
            <a:r>
              <a:rPr lang="en-US" sz="3600" dirty="0"/>
              <a:t/>
            </a:r>
            <a:br>
              <a:rPr lang="en-US" sz="3600" dirty="0"/>
            </a:br>
            <a:r>
              <a:rPr lang="en-US" sz="3600" dirty="0"/>
              <a:t>Basic Overview (Attachment C)</a:t>
            </a:r>
          </a:p>
        </p:txBody>
      </p:sp>
      <p:sp>
        <p:nvSpPr>
          <p:cNvPr id="12" name="Content Placeholder 11"/>
          <p:cNvSpPr>
            <a:spLocks noGrp="1"/>
          </p:cNvSpPr>
          <p:nvPr>
            <p:ph idx="1"/>
          </p:nvPr>
        </p:nvSpPr>
        <p:spPr>
          <a:xfrm>
            <a:off x="1143000" y="1752600"/>
            <a:ext cx="7543800" cy="4800600"/>
          </a:xfrm>
        </p:spPr>
        <p:txBody>
          <a:bodyPr/>
          <a:lstStyle/>
          <a:p>
            <a:pPr lvl="1" indent="-365125"/>
            <a:r>
              <a:rPr lang="en-US" sz="2200" dirty="0"/>
              <a:t>Emergency Food Supply Plans</a:t>
            </a:r>
          </a:p>
          <a:p>
            <a:pPr lvl="2" indent="-365125"/>
            <a:r>
              <a:rPr lang="en-US" sz="2000" b="1" dirty="0"/>
              <a:t>Who</a:t>
            </a:r>
            <a:r>
              <a:rPr lang="en-US" sz="2000" dirty="0"/>
              <a:t> does the hospital plan to feed?</a:t>
            </a:r>
          </a:p>
          <a:p>
            <a:pPr lvl="2" indent="-365125"/>
            <a:r>
              <a:rPr lang="en-US" sz="2000" b="1" dirty="0"/>
              <a:t>What</a:t>
            </a:r>
            <a:r>
              <a:rPr lang="en-US" sz="2000" dirty="0"/>
              <a:t> will each population category be fed?</a:t>
            </a:r>
          </a:p>
          <a:p>
            <a:pPr lvl="2" indent="-365125"/>
            <a:r>
              <a:rPr lang="en-US" sz="2000" b="1" dirty="0"/>
              <a:t>How</a:t>
            </a:r>
            <a:r>
              <a:rPr lang="en-US" sz="2000" dirty="0"/>
              <a:t> often will they be fed and for how long?</a:t>
            </a:r>
          </a:p>
          <a:p>
            <a:pPr lvl="1" indent="-365125"/>
            <a:r>
              <a:rPr lang="en-US" sz="2200" dirty="0"/>
              <a:t>Hospital will be reviewed for </a:t>
            </a:r>
            <a:r>
              <a:rPr lang="en-US" sz="2200" b="1" dirty="0"/>
              <a:t>compliance with its own plans</a:t>
            </a:r>
            <a:r>
              <a:rPr lang="en-US" sz="2200" dirty="0"/>
              <a:t> (after minimum regulatory requirements met)</a:t>
            </a:r>
          </a:p>
          <a:p>
            <a:pPr lvl="1" indent="-365125"/>
            <a:r>
              <a:rPr lang="en-US" sz="2200" dirty="0"/>
              <a:t>Corresponding Plans: </a:t>
            </a:r>
            <a:r>
              <a:rPr lang="en-US" sz="2200" b="1" dirty="0"/>
              <a:t>How</a:t>
            </a:r>
            <a:r>
              <a:rPr lang="en-US" sz="2200" dirty="0"/>
              <a:t> will they be fed?</a:t>
            </a:r>
          </a:p>
          <a:p>
            <a:pPr lvl="2" indent="-365125"/>
            <a:r>
              <a:rPr lang="en-US" sz="2000" dirty="0"/>
              <a:t>Meal tickets </a:t>
            </a:r>
            <a:r>
              <a:rPr lang="en-US" sz="2000" dirty="0" smtClean="0"/>
              <a:t>– Accountability</a:t>
            </a:r>
            <a:endParaRPr lang="en-US" sz="2000" dirty="0"/>
          </a:p>
          <a:p>
            <a:pPr lvl="2" indent="-365125"/>
            <a:r>
              <a:rPr lang="en-US" sz="2000" dirty="0"/>
              <a:t>Patients versus </a:t>
            </a:r>
            <a:r>
              <a:rPr lang="en-US" sz="2000" dirty="0" smtClean="0"/>
              <a:t>non-patients</a:t>
            </a:r>
            <a:endParaRPr lang="en-US" sz="2000" dirty="0"/>
          </a:p>
          <a:p>
            <a:pPr lvl="2" indent="-365125"/>
            <a:r>
              <a:rPr lang="en-US" sz="2000" dirty="0"/>
              <a:t>Cafeteria versus </a:t>
            </a:r>
            <a:r>
              <a:rPr lang="en-US" sz="2000" dirty="0" smtClean="0"/>
              <a:t>food stations  </a:t>
            </a:r>
            <a:endParaRPr lang="en-US" sz="2000" dirty="0"/>
          </a:p>
          <a:p>
            <a:pPr lvl="2" indent="-365125"/>
            <a:r>
              <a:rPr lang="en-US" sz="2000" dirty="0"/>
              <a:t>Food </a:t>
            </a:r>
            <a:r>
              <a:rPr lang="en-US" sz="2000" dirty="0" smtClean="0"/>
              <a:t>security </a:t>
            </a:r>
            <a:r>
              <a:rPr lang="en-US" sz="2000" dirty="0"/>
              <a:t>(internal and external)</a:t>
            </a:r>
          </a:p>
          <a:p>
            <a:pPr lvl="1" indent="-365125"/>
            <a:r>
              <a:rPr lang="en-US" sz="2200" b="1" dirty="0"/>
              <a:t>You will have difficulty assessing status without controls </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17</a:t>
            </a:fld>
            <a:endParaRPr lang="en-US" dirty="0"/>
          </a:p>
        </p:txBody>
      </p:sp>
    </p:spTree>
    <p:extLst>
      <p:ext uri="{BB962C8B-B14F-4D97-AF65-F5344CB8AC3E}">
        <p14:creationId xmlns:p14="http://schemas.microsoft.com/office/powerpoint/2010/main" xmlns="" val="4081115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sz="3200" dirty="0"/>
              <a:t>The Emergency Food Supply Calculations </a:t>
            </a:r>
            <a:r>
              <a:rPr lang="en-US" sz="3200" dirty="0" smtClean="0"/>
              <a:t>are </a:t>
            </a:r>
            <a:r>
              <a:rPr lang="en-US" sz="3200" dirty="0"/>
              <a:t>One Piece of </a:t>
            </a:r>
            <a:r>
              <a:rPr lang="en-US" sz="3200" dirty="0" smtClean="0"/>
              <a:t/>
            </a:r>
            <a:br>
              <a:rPr lang="en-US" sz="3200" dirty="0" smtClean="0"/>
            </a:br>
            <a:r>
              <a:rPr lang="en-US" sz="3200" dirty="0" smtClean="0"/>
              <a:t>an </a:t>
            </a:r>
            <a:r>
              <a:rPr lang="en-US" sz="3200" dirty="0"/>
              <a:t>Integrated Puzzle</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18</a:t>
            </a:fld>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1828800"/>
            <a:ext cx="7239000" cy="398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2286000"/>
            <a:ext cx="920750" cy="884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2284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sz="3600" dirty="0"/>
              <a:t>Emergency Food Plan </a:t>
            </a:r>
            <a:r>
              <a:rPr lang="en-US" sz="3600" dirty="0" smtClean="0"/>
              <a:t/>
            </a:r>
            <a:br>
              <a:rPr lang="en-US" sz="3600" dirty="0" smtClean="0"/>
            </a:br>
            <a:r>
              <a:rPr lang="en-US" sz="3600" dirty="0" smtClean="0"/>
              <a:t>Calculation </a:t>
            </a:r>
            <a:r>
              <a:rPr lang="en-US" sz="3600" dirty="0"/>
              <a:t>Tool</a:t>
            </a:r>
          </a:p>
        </p:txBody>
      </p:sp>
      <p:sp>
        <p:nvSpPr>
          <p:cNvPr id="12" name="Content Placeholder 11"/>
          <p:cNvSpPr>
            <a:spLocks noGrp="1"/>
          </p:cNvSpPr>
          <p:nvPr>
            <p:ph idx="1"/>
          </p:nvPr>
        </p:nvSpPr>
        <p:spPr/>
        <p:txBody>
          <a:bodyPr/>
          <a:lstStyle/>
          <a:p>
            <a:pPr lvl="1" indent="-365125"/>
            <a:r>
              <a:rPr lang="en-US" dirty="0"/>
              <a:t>Planning Scenario</a:t>
            </a:r>
          </a:p>
          <a:p>
            <a:pPr lvl="2" indent="-365125"/>
            <a:r>
              <a:rPr lang="en-US" sz="2200" dirty="0"/>
              <a:t>Based on historical sources and assumptions</a:t>
            </a:r>
          </a:p>
          <a:p>
            <a:pPr lvl="2" indent="-365125"/>
            <a:r>
              <a:rPr lang="en-US" sz="2200" dirty="0"/>
              <a:t>Developed with hospital </a:t>
            </a:r>
            <a:r>
              <a:rPr lang="en-US" sz="2200" dirty="0" smtClean="0"/>
              <a:t>Emergency Preparedness Coordinator</a:t>
            </a:r>
            <a:endParaRPr lang="en-US" sz="2200" dirty="0"/>
          </a:p>
          <a:p>
            <a:pPr lvl="2" indent="-365125"/>
            <a:r>
              <a:rPr lang="en-US" sz="2200" dirty="0"/>
              <a:t>What hospital will be reviewed on by </a:t>
            </a:r>
            <a:r>
              <a:rPr lang="en-US" sz="2200" dirty="0" smtClean="0"/>
              <a:t>regulators</a:t>
            </a:r>
            <a:endParaRPr lang="en-US" sz="2200" dirty="0"/>
          </a:p>
          <a:p>
            <a:pPr lvl="1" indent="-365125"/>
            <a:r>
              <a:rPr lang="en-US" dirty="0"/>
              <a:t>Targets </a:t>
            </a:r>
            <a:r>
              <a:rPr lang="en-US" dirty="0" smtClean="0"/>
              <a:t>vs. planning (targets </a:t>
            </a:r>
            <a:r>
              <a:rPr lang="en-US" dirty="0"/>
              <a:t>not in </a:t>
            </a:r>
            <a:r>
              <a:rPr lang="en-US" dirty="0" smtClean="0"/>
              <a:t>plan </a:t>
            </a:r>
            <a:r>
              <a:rPr lang="en-US" dirty="0"/>
              <a:t>until met</a:t>
            </a:r>
            <a:r>
              <a:rPr lang="en-US" dirty="0" smtClean="0"/>
              <a:t>)</a:t>
            </a:r>
            <a:endParaRPr lang="en-US" dirty="0"/>
          </a:p>
          <a:p>
            <a:pPr lvl="1" indent="-365125"/>
            <a:r>
              <a:rPr lang="en-US" dirty="0"/>
              <a:t>Event Scenario</a:t>
            </a:r>
          </a:p>
          <a:p>
            <a:pPr lvl="2" indent="-365125"/>
            <a:r>
              <a:rPr lang="en-US" sz="2200" dirty="0"/>
              <a:t>Actual situation – </a:t>
            </a:r>
            <a:r>
              <a:rPr lang="en-US" sz="2200" dirty="0" smtClean="0"/>
              <a:t>new assumptions</a:t>
            </a:r>
            <a:endParaRPr lang="en-US" sz="2200" dirty="0"/>
          </a:p>
          <a:p>
            <a:pPr lvl="2" indent="-365125"/>
            <a:r>
              <a:rPr lang="en-US" sz="2200" dirty="0"/>
              <a:t>Adjust your Tool – </a:t>
            </a:r>
            <a:r>
              <a:rPr lang="en-US" sz="2200" dirty="0" smtClean="0"/>
              <a:t>event name/date/time</a:t>
            </a:r>
            <a:endParaRPr lang="en-US" sz="2200" dirty="0"/>
          </a:p>
          <a:p>
            <a:pPr lvl="2" indent="-365125"/>
            <a:r>
              <a:rPr lang="en-US" sz="2200" dirty="0"/>
              <a:t>Adjust your strategies to event realities</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19</a:t>
            </a:fld>
            <a:endParaRPr lang="en-US" dirty="0"/>
          </a:p>
        </p:txBody>
      </p:sp>
    </p:spTree>
    <p:extLst>
      <p:ext uri="{BB962C8B-B14F-4D97-AF65-F5344CB8AC3E}">
        <p14:creationId xmlns:p14="http://schemas.microsoft.com/office/powerpoint/2010/main" xmlns="" val="3724570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marL="342900" indent="0"/>
            <a:r>
              <a:rPr lang="en-US" dirty="0" smtClean="0">
                <a:latin typeface="Arial" charset="0"/>
                <a:cs typeface="Arial" charset="0"/>
              </a:rPr>
              <a:t>Welcome</a:t>
            </a:r>
            <a:endParaRPr lang="en-US" sz="3200" dirty="0" smtClean="0">
              <a:latin typeface="Arial" charset="0"/>
              <a:cs typeface="Arial" charset="0"/>
            </a:endParaRPr>
          </a:p>
        </p:txBody>
      </p:sp>
      <p:sp>
        <p:nvSpPr>
          <p:cNvPr id="29699" name="Content Placeholder 2"/>
          <p:cNvSpPr>
            <a:spLocks noGrp="1"/>
          </p:cNvSpPr>
          <p:nvPr>
            <p:ph idx="1"/>
          </p:nvPr>
        </p:nvSpPr>
        <p:spPr/>
        <p:txBody>
          <a:bodyPr/>
          <a:lstStyle/>
          <a:p>
            <a:pPr indent="-4763"/>
            <a:r>
              <a:rPr lang="en-US" dirty="0" smtClean="0">
                <a:latin typeface="Arial" charset="0"/>
                <a:cs typeface="Arial" charset="0"/>
              </a:rPr>
              <a:t>Cheri Hummel</a:t>
            </a:r>
            <a:br>
              <a:rPr lang="en-US" dirty="0" smtClean="0">
                <a:latin typeface="Arial" charset="0"/>
                <a:cs typeface="Arial" charset="0"/>
              </a:rPr>
            </a:br>
            <a:r>
              <a:rPr lang="en-US" dirty="0" smtClean="0">
                <a:latin typeface="Arial" charset="0"/>
                <a:cs typeface="Arial" charset="0"/>
              </a:rPr>
              <a:t>Vice President, Disaster Preparedness</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California Hospital Association</a:t>
            </a:r>
          </a:p>
        </p:txBody>
      </p:sp>
    </p:spTree>
    <p:extLst>
      <p:ext uri="{BB962C8B-B14F-4D97-AF65-F5344CB8AC3E}">
        <p14:creationId xmlns:p14="http://schemas.microsoft.com/office/powerpoint/2010/main" xmlns="" val="8841869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Emergency Food Calculation Tool</a:t>
            </a:r>
            <a:br>
              <a:rPr lang="en-US" sz="3200" dirty="0"/>
            </a:br>
            <a:r>
              <a:rPr lang="en-US" sz="3200" dirty="0"/>
              <a:t>Attachment C – You Already Do This</a:t>
            </a:r>
          </a:p>
        </p:txBody>
      </p:sp>
      <p:sp>
        <p:nvSpPr>
          <p:cNvPr id="4" name="Slide Number Placeholder 3"/>
          <p:cNvSpPr>
            <a:spLocks noGrp="1"/>
          </p:cNvSpPr>
          <p:nvPr>
            <p:ph type="sldNum" sz="quarter" idx="10"/>
          </p:nvPr>
        </p:nvSpPr>
        <p:spPr/>
        <p:txBody>
          <a:bodyPr/>
          <a:lstStyle/>
          <a:p>
            <a:pPr>
              <a:defRPr/>
            </a:pPr>
            <a:fld id="{A8E0D376-778F-4A03-9CED-F85020022912}" type="slidenum">
              <a:rPr lang="en-US" smtClean="0"/>
              <a:pPr>
                <a:defRPr/>
              </a:pPr>
              <a:t>20</a:t>
            </a:fld>
            <a:endParaRPr lang="en-US"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2888" y="1828800"/>
            <a:ext cx="8656637" cy="463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4416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sz="3200" dirty="0"/>
              <a:t>Licensed Beds: Reasonable </a:t>
            </a:r>
            <a:r>
              <a:rPr lang="en-US" sz="3200" dirty="0" smtClean="0"/>
              <a:t/>
            </a:r>
            <a:br>
              <a:rPr lang="en-US" sz="3200" dirty="0" smtClean="0"/>
            </a:br>
            <a:r>
              <a:rPr lang="en-US" sz="3200" dirty="0" smtClean="0"/>
              <a:t>Minimum </a:t>
            </a:r>
            <a:r>
              <a:rPr lang="en-US" sz="3200" dirty="0"/>
              <a:t>for </a:t>
            </a:r>
            <a:r>
              <a:rPr lang="en-US" sz="3200" dirty="0" smtClean="0"/>
              <a:t>Surge </a:t>
            </a:r>
            <a:br>
              <a:rPr lang="en-US" sz="3200" dirty="0" smtClean="0"/>
            </a:br>
            <a:r>
              <a:rPr lang="en-US" sz="3200" dirty="0" smtClean="0"/>
              <a:t>Staffed </a:t>
            </a:r>
            <a:r>
              <a:rPr lang="en-US" sz="3200" dirty="0"/>
              <a:t>Beds Are 90% of Licensed</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21</a:t>
            </a:fld>
            <a:endParaRPr lang="en-US" dirty="0"/>
          </a:p>
        </p:txBody>
      </p:sp>
      <p:sp>
        <p:nvSpPr>
          <p:cNvPr id="8" name="TextBox 6"/>
          <p:cNvSpPr txBox="1">
            <a:spLocks noChangeArrowheads="1"/>
          </p:cNvSpPr>
          <p:nvPr/>
        </p:nvSpPr>
        <p:spPr bwMode="auto">
          <a:xfrm>
            <a:off x="457200" y="5819775"/>
            <a:ext cx="7620000" cy="584200"/>
          </a:xfrm>
          <a:prstGeom prst="rect">
            <a:avLst/>
          </a:prstGeom>
          <a:noFill/>
          <a:ln w="9525">
            <a:noFill/>
            <a:miter lim="800000"/>
            <a:headEnd/>
            <a:tailEnd/>
          </a:ln>
        </p:spPr>
        <p:txBody>
          <a:bodyPr>
            <a:spAutoFit/>
          </a:bodyPr>
          <a:lstStyle/>
          <a:p>
            <a:r>
              <a:rPr lang="en-US" sz="1600" dirty="0" smtClean="0">
                <a:latin typeface="+mn-lt"/>
                <a:cs typeface="Calibri" pitchFamily="34" charset="0"/>
              </a:rPr>
              <a:t>Source</a:t>
            </a:r>
            <a:r>
              <a:rPr lang="en-US" sz="1600" dirty="0">
                <a:latin typeface="+mn-lt"/>
                <a:cs typeface="Calibri" pitchFamily="34" charset="0"/>
              </a:rPr>
              <a:t>: www.oshpd.ca.gov – 2011 Q3 Reports; GAC only</a:t>
            </a:r>
          </a:p>
          <a:p>
            <a:r>
              <a:rPr lang="en-US" sz="1600" dirty="0" smtClean="0">
                <a:latin typeface="+mn-lt"/>
                <a:cs typeface="Calibri" pitchFamily="34" charset="0"/>
              </a:rPr>
              <a:t>ADC = Average </a:t>
            </a:r>
            <a:r>
              <a:rPr lang="en-US" sz="1600" dirty="0">
                <a:latin typeface="+mn-lt"/>
                <a:cs typeface="Calibri" pitchFamily="34" charset="0"/>
              </a:rPr>
              <a:t>Daily Census</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413" y="1676400"/>
            <a:ext cx="8408987" cy="414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8001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dirty="0"/>
              <a:t>California Hospital Emergency </a:t>
            </a:r>
            <a:r>
              <a:rPr lang="en-US" dirty="0" smtClean="0"/>
              <a:t/>
            </a:r>
            <a:br>
              <a:rPr lang="en-US" dirty="0" smtClean="0"/>
            </a:br>
            <a:r>
              <a:rPr lang="en-US" dirty="0" smtClean="0"/>
              <a:t>Food </a:t>
            </a:r>
            <a:r>
              <a:rPr lang="en-US" dirty="0"/>
              <a:t>Planning Tool</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22</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50" y="2395538"/>
            <a:ext cx="2043113" cy="206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5001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sz="3000" dirty="0"/>
              <a:t>Providence </a:t>
            </a:r>
            <a:r>
              <a:rPr lang="en-US" sz="3000" dirty="0" smtClean="0"/>
              <a:t>Saint Joseph </a:t>
            </a:r>
            <a:r>
              <a:rPr lang="en-US" sz="3000" dirty="0"/>
              <a:t>Medical Center</a:t>
            </a:r>
            <a:br>
              <a:rPr lang="en-US" sz="3000" dirty="0"/>
            </a:br>
            <a:r>
              <a:rPr lang="en-US" sz="3000" dirty="0"/>
              <a:t>Example </a:t>
            </a:r>
            <a:r>
              <a:rPr lang="en-US" sz="3000" dirty="0" smtClean="0"/>
              <a:t>Assumptions – Population </a:t>
            </a:r>
            <a:endParaRPr lang="en-US" sz="3000" dirty="0"/>
          </a:p>
        </p:txBody>
      </p:sp>
      <p:sp>
        <p:nvSpPr>
          <p:cNvPr id="12" name="Content Placeholder 11"/>
          <p:cNvSpPr>
            <a:spLocks noGrp="1"/>
          </p:cNvSpPr>
          <p:nvPr>
            <p:ph idx="1"/>
          </p:nvPr>
        </p:nvSpPr>
        <p:spPr/>
        <p:txBody>
          <a:bodyPr/>
          <a:lstStyle/>
          <a:p>
            <a:pPr lvl="1" indent="-365125"/>
            <a:r>
              <a:rPr lang="en-US" sz="2200" dirty="0"/>
              <a:t>Basic Needs</a:t>
            </a:r>
          </a:p>
          <a:p>
            <a:pPr lvl="2" indent="-365125"/>
            <a:r>
              <a:rPr lang="en-US" sz="2000" dirty="0"/>
              <a:t>Shows baseline above which hospital will surge</a:t>
            </a:r>
          </a:p>
          <a:p>
            <a:pPr lvl="2" indent="-365125"/>
            <a:r>
              <a:rPr lang="en-US" sz="2000" dirty="0"/>
              <a:t>257 </a:t>
            </a:r>
            <a:r>
              <a:rPr lang="en-US" sz="2000" dirty="0" smtClean="0"/>
              <a:t>average staffed beds </a:t>
            </a:r>
            <a:r>
              <a:rPr lang="en-US" sz="2000" dirty="0"/>
              <a:t>(per </a:t>
            </a:r>
            <a:r>
              <a:rPr lang="en-US" sz="2000" dirty="0" smtClean="0"/>
              <a:t>www.oshpd.ca.gov</a:t>
            </a:r>
            <a:r>
              <a:rPr lang="en-US" sz="2000" dirty="0"/>
              <a:t>)</a:t>
            </a:r>
          </a:p>
          <a:p>
            <a:pPr lvl="1" indent="-365125"/>
            <a:r>
              <a:rPr lang="en-US" sz="2200" dirty="0"/>
              <a:t>Surge Targets:  Patients and Staff</a:t>
            </a:r>
          </a:p>
          <a:p>
            <a:pPr lvl="2" indent="-365125"/>
            <a:r>
              <a:rPr lang="en-US" sz="2000" dirty="0"/>
              <a:t>Surge (100% of licensed beds) – 414</a:t>
            </a:r>
          </a:p>
          <a:p>
            <a:pPr lvl="2" indent="-365125"/>
            <a:r>
              <a:rPr lang="en-US" sz="2000" dirty="0"/>
              <a:t>Essential Staff</a:t>
            </a:r>
          </a:p>
          <a:p>
            <a:pPr lvl="3" indent="-365125"/>
            <a:r>
              <a:rPr lang="en-US" sz="2000" dirty="0"/>
              <a:t>Clinical Staff (24/7 positions not people) </a:t>
            </a:r>
          </a:p>
          <a:p>
            <a:pPr lvl="3" indent="-365125"/>
            <a:r>
              <a:rPr lang="en-US" sz="2000" dirty="0"/>
              <a:t>Ancillary Clinical Staff (60% of 24/7 positions)</a:t>
            </a:r>
          </a:p>
          <a:p>
            <a:pPr lvl="3" indent="-365125"/>
            <a:r>
              <a:rPr lang="en-US" sz="2000" dirty="0"/>
              <a:t>Security/Plant Ops/Housekeeping (50% of staff)</a:t>
            </a:r>
          </a:p>
          <a:p>
            <a:pPr lvl="3" indent="-365125"/>
            <a:r>
              <a:rPr lang="en-US" sz="2000" dirty="0"/>
              <a:t>Non-Clinical Staff (25% to pool/designated positions)</a:t>
            </a:r>
          </a:p>
          <a:p>
            <a:pPr lvl="3" indent="-365125"/>
            <a:r>
              <a:rPr lang="en-US" sz="2000" dirty="0"/>
              <a:t>Total Staff of </a:t>
            </a:r>
            <a:r>
              <a:rPr lang="en-US" sz="2000" dirty="0" smtClean="0"/>
              <a:t>422 </a:t>
            </a:r>
            <a:r>
              <a:rPr lang="en-US" sz="2000" dirty="0"/>
              <a:t>staff divided by 414 = </a:t>
            </a:r>
            <a:r>
              <a:rPr lang="en-US" sz="2000" dirty="0" smtClean="0"/>
              <a:t>1.019 </a:t>
            </a:r>
            <a:r>
              <a:rPr lang="en-US" sz="2000" dirty="0"/>
              <a:t>staff to patient ratio</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23</a:t>
            </a:fld>
            <a:endParaRPr lang="en-US" dirty="0"/>
          </a:p>
        </p:txBody>
      </p:sp>
    </p:spTree>
    <p:extLst>
      <p:ext uri="{BB962C8B-B14F-4D97-AF65-F5344CB8AC3E}">
        <p14:creationId xmlns:p14="http://schemas.microsoft.com/office/powerpoint/2010/main" xmlns="" val="424520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sz="3000" dirty="0"/>
              <a:t>Providence </a:t>
            </a:r>
            <a:r>
              <a:rPr lang="en-US" sz="3000" dirty="0" smtClean="0"/>
              <a:t>Saint Joseph </a:t>
            </a:r>
            <a:r>
              <a:rPr lang="en-US" sz="3000" dirty="0"/>
              <a:t>Medical Center</a:t>
            </a:r>
            <a:br>
              <a:rPr lang="en-US" sz="3000" dirty="0"/>
            </a:br>
            <a:r>
              <a:rPr lang="en-US" sz="3000" dirty="0"/>
              <a:t>Example </a:t>
            </a:r>
            <a:r>
              <a:rPr lang="en-US" sz="3000" dirty="0" smtClean="0"/>
              <a:t>Assumptions – C-I Populations </a:t>
            </a:r>
            <a:endParaRPr lang="en-US" sz="30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24</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752600"/>
            <a:ext cx="6900863" cy="451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3916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sz="3000" dirty="0"/>
              <a:t>Providence </a:t>
            </a:r>
            <a:r>
              <a:rPr lang="en-US" sz="3000" dirty="0" smtClean="0"/>
              <a:t>Saint Joseph </a:t>
            </a:r>
            <a:r>
              <a:rPr lang="en-US" sz="3000" dirty="0"/>
              <a:t>Medical Center</a:t>
            </a:r>
            <a:br>
              <a:rPr lang="en-US" sz="3000" dirty="0"/>
            </a:br>
            <a:r>
              <a:rPr lang="en-US" sz="3000" dirty="0"/>
              <a:t>Example </a:t>
            </a:r>
            <a:r>
              <a:rPr lang="en-US" sz="3000" dirty="0" smtClean="0"/>
              <a:t>Assumptions – C-I Populations </a:t>
            </a:r>
            <a:endParaRPr lang="en-US" sz="3000" dirty="0"/>
          </a:p>
        </p:txBody>
      </p:sp>
      <p:sp>
        <p:nvSpPr>
          <p:cNvPr id="12" name="Content Placeholder 11"/>
          <p:cNvSpPr>
            <a:spLocks noGrp="1"/>
          </p:cNvSpPr>
          <p:nvPr>
            <p:ph idx="1"/>
          </p:nvPr>
        </p:nvSpPr>
        <p:spPr>
          <a:xfrm>
            <a:off x="762000" y="1752600"/>
            <a:ext cx="7848600" cy="4800600"/>
          </a:xfrm>
        </p:spPr>
        <p:txBody>
          <a:bodyPr/>
          <a:lstStyle/>
          <a:p>
            <a:pPr lvl="1" indent="-365125"/>
            <a:r>
              <a:rPr lang="en-US" sz="2000" dirty="0"/>
              <a:t>Surge Targets: </a:t>
            </a:r>
            <a:r>
              <a:rPr lang="en-US" sz="2000" dirty="0" smtClean="0"/>
              <a:t>Optional </a:t>
            </a:r>
            <a:r>
              <a:rPr lang="en-US" sz="2000" dirty="0"/>
              <a:t>Populations</a:t>
            </a:r>
          </a:p>
          <a:p>
            <a:pPr lvl="2" indent="-365125"/>
            <a:r>
              <a:rPr lang="en-US" sz="1800" dirty="0"/>
              <a:t>Staff Family (per staff members = </a:t>
            </a:r>
            <a:r>
              <a:rPr lang="en-US" sz="1800" dirty="0" smtClean="0"/>
              <a:t>.024 </a:t>
            </a:r>
            <a:r>
              <a:rPr lang="en-US" sz="1800" dirty="0"/>
              <a:t>ratio to </a:t>
            </a:r>
            <a:r>
              <a:rPr lang="en-US" sz="1800" dirty="0" smtClean="0"/>
              <a:t>staff)</a:t>
            </a:r>
            <a:endParaRPr lang="en-US" sz="1800" dirty="0"/>
          </a:p>
          <a:p>
            <a:pPr lvl="2" indent="-365125"/>
            <a:r>
              <a:rPr lang="en-US" sz="1800" dirty="0"/>
              <a:t>Visitors (1 per 5 patients = .20 ratio to </a:t>
            </a:r>
            <a:r>
              <a:rPr lang="en-US" sz="1800" dirty="0" smtClean="0"/>
              <a:t>patients</a:t>
            </a:r>
            <a:r>
              <a:rPr lang="en-US" sz="1800" dirty="0"/>
              <a:t>)</a:t>
            </a:r>
          </a:p>
          <a:p>
            <a:pPr lvl="2" indent="-365125"/>
            <a:r>
              <a:rPr lang="en-US" sz="1800" dirty="0"/>
              <a:t>Rooming In (1 per 20 patients = .05)</a:t>
            </a:r>
          </a:p>
          <a:p>
            <a:pPr lvl="2" indent="-365125"/>
            <a:r>
              <a:rPr lang="en-US" sz="1800" dirty="0"/>
              <a:t>Physicians – Hospital Based (13 ÷ 414) = .03 per patient</a:t>
            </a:r>
          </a:p>
          <a:p>
            <a:pPr lvl="2" indent="-365125"/>
            <a:r>
              <a:rPr lang="en-US" sz="1800" dirty="0"/>
              <a:t>Physicians – Rounding (24 ÷ 414) = .058 per patient</a:t>
            </a:r>
          </a:p>
          <a:p>
            <a:pPr lvl="2" indent="-365125"/>
            <a:r>
              <a:rPr lang="en-US" sz="1800" dirty="0"/>
              <a:t>Volunteers (19 ÷ 414) = .047 per patient </a:t>
            </a:r>
          </a:p>
          <a:p>
            <a:pPr lvl="1" indent="-365125"/>
            <a:r>
              <a:rPr lang="en-US" sz="2000" dirty="0"/>
              <a:t>Results</a:t>
            </a:r>
          </a:p>
          <a:p>
            <a:pPr lvl="2" indent="-365125"/>
            <a:r>
              <a:rPr lang="en-US" sz="1800" dirty="0"/>
              <a:t>After entering these ratios, the Tool will calculate and identify a total number for each category – Patients, Staff and Others</a:t>
            </a:r>
          </a:p>
          <a:p>
            <a:pPr lvl="2" indent="-365125"/>
            <a:r>
              <a:rPr lang="en-US" sz="1800" dirty="0"/>
              <a:t>If patient/staff assumptions change, others automatically update to reflect higher need unless you update </a:t>
            </a:r>
            <a:r>
              <a:rPr lang="en-US" sz="1800" dirty="0" smtClean="0"/>
              <a:t>them</a:t>
            </a:r>
            <a:endParaRPr lang="en-US" sz="1800" dirty="0"/>
          </a:p>
          <a:p>
            <a:pPr lvl="2" indent="-365125"/>
            <a:r>
              <a:rPr lang="en-US" sz="1800" dirty="0"/>
              <a:t>All results from this worksheet will carry over to subsequent </a:t>
            </a:r>
            <a:r>
              <a:rPr lang="en-US" sz="1800" dirty="0" smtClean="0"/>
              <a:t>worksheets </a:t>
            </a:r>
            <a:endParaRPr lang="en-US" sz="1800" dirty="0"/>
          </a:p>
          <a:p>
            <a:pPr lvl="1" indent="-365125"/>
            <a:endParaRPr lang="en-US" sz="20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25</a:t>
            </a:fld>
            <a:endParaRPr lang="en-US" dirty="0"/>
          </a:p>
        </p:txBody>
      </p:sp>
    </p:spTree>
    <p:extLst>
      <p:ext uri="{BB962C8B-B14F-4D97-AF65-F5344CB8AC3E}">
        <p14:creationId xmlns:p14="http://schemas.microsoft.com/office/powerpoint/2010/main" xmlns="" val="1154627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sz="3000" dirty="0"/>
              <a:t>Providence </a:t>
            </a:r>
            <a:r>
              <a:rPr lang="en-US" sz="3000" dirty="0" smtClean="0"/>
              <a:t>Saint Joseph </a:t>
            </a:r>
            <a:r>
              <a:rPr lang="en-US" sz="3000" dirty="0"/>
              <a:t>Medical Center</a:t>
            </a:r>
            <a:br>
              <a:rPr lang="en-US" sz="3000" dirty="0"/>
            </a:br>
            <a:r>
              <a:rPr lang="en-US" sz="3000" dirty="0"/>
              <a:t>Example </a:t>
            </a:r>
            <a:r>
              <a:rPr lang="en-US" sz="3000" dirty="0" smtClean="0"/>
              <a:t>Assumptions – C-I Populations </a:t>
            </a:r>
            <a:endParaRPr lang="en-US" sz="30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26</a:t>
            </a:fld>
            <a:endParaRPr lang="en-US" dirty="0"/>
          </a:p>
        </p:txBody>
      </p:sp>
      <p:pic>
        <p:nvPicPr>
          <p:cNvPr id="6" name="Picture 4"/>
          <p:cNvPicPr>
            <a:picLocks noChangeAspect="1" noChangeArrowheads="1"/>
          </p:cNvPicPr>
          <p:nvPr/>
        </p:nvPicPr>
        <p:blipFill>
          <a:blip r:embed="rId3" cstate="print"/>
          <a:srcRect/>
          <a:stretch>
            <a:fillRect/>
          </a:stretch>
        </p:blipFill>
        <p:spPr bwMode="auto">
          <a:xfrm>
            <a:off x="1524000" y="1600200"/>
            <a:ext cx="6781800" cy="4920518"/>
          </a:xfrm>
          <a:prstGeom prst="rect">
            <a:avLst/>
          </a:prstGeom>
          <a:noFill/>
          <a:ln w="9525" cap="flat" cmpd="sng" algn="ctr">
            <a:solidFill>
              <a:schemeClr val="bg1">
                <a:lumMod val="85000"/>
              </a:schemeClr>
            </a:solidFill>
            <a:prstDash val="solid"/>
            <a:miter lim="800000"/>
            <a:headEnd type="none" w="sm" len="sm"/>
            <a:tailEnd type="none" w="sm" len="sm"/>
          </a:ln>
        </p:spPr>
      </p:pic>
    </p:spTree>
    <p:extLst>
      <p:ext uri="{BB962C8B-B14F-4D97-AF65-F5344CB8AC3E}">
        <p14:creationId xmlns:p14="http://schemas.microsoft.com/office/powerpoint/2010/main" xmlns="" val="3605710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2800" dirty="0"/>
              <a:t>Providence </a:t>
            </a:r>
            <a:r>
              <a:rPr lang="en-US" sz="2800" dirty="0" smtClean="0"/>
              <a:t>Saint Joseph </a:t>
            </a:r>
            <a:r>
              <a:rPr lang="en-US" sz="2800" dirty="0"/>
              <a:t>Medical Center</a:t>
            </a:r>
            <a:br>
              <a:rPr lang="en-US" sz="2800" dirty="0"/>
            </a:br>
            <a:r>
              <a:rPr lang="en-US" sz="2800" dirty="0" smtClean="0"/>
              <a:t>Assumptions – C-II Patient Meal Requirements</a:t>
            </a:r>
            <a:endParaRPr lang="en-US" sz="2800" dirty="0"/>
          </a:p>
        </p:txBody>
      </p:sp>
      <p:sp>
        <p:nvSpPr>
          <p:cNvPr id="12" name="Content Placeholder 11"/>
          <p:cNvSpPr>
            <a:spLocks noGrp="1"/>
          </p:cNvSpPr>
          <p:nvPr>
            <p:ph idx="1"/>
          </p:nvPr>
        </p:nvSpPr>
        <p:spPr/>
        <p:txBody>
          <a:bodyPr/>
          <a:lstStyle/>
          <a:p>
            <a:pPr lvl="1" indent="-365125"/>
            <a:r>
              <a:rPr lang="en-US" sz="2200" dirty="0"/>
              <a:t>Section A </a:t>
            </a:r>
            <a:r>
              <a:rPr lang="en-US" sz="2200" dirty="0" smtClean="0"/>
              <a:t>– Patient Nutritional </a:t>
            </a:r>
            <a:r>
              <a:rPr lang="en-US" sz="2200" dirty="0"/>
              <a:t>Needs Per Day</a:t>
            </a:r>
          </a:p>
          <a:p>
            <a:pPr lvl="2" indent="-365125"/>
            <a:r>
              <a:rPr lang="en-US" sz="2000" b="1" dirty="0"/>
              <a:t>Patient Breakdown </a:t>
            </a:r>
            <a:r>
              <a:rPr lang="en-US" sz="2000" dirty="0"/>
              <a:t>is based on historical patient populations adding in Newborns who are not usually in census data</a:t>
            </a:r>
          </a:p>
          <a:p>
            <a:pPr lvl="2" indent="-365125"/>
            <a:r>
              <a:rPr lang="en-US" sz="2000" b="1" dirty="0"/>
              <a:t>Basic Daily Needs </a:t>
            </a:r>
            <a:r>
              <a:rPr lang="en-US" sz="2000" dirty="0"/>
              <a:t>are based on our Nutrition Standards derived from National IOM Guidance (DRIs) </a:t>
            </a:r>
          </a:p>
          <a:p>
            <a:pPr lvl="1" indent="-365125"/>
            <a:r>
              <a:rPr lang="en-US" sz="2200" dirty="0"/>
              <a:t>Section B – Patient Meal Type Breakdown</a:t>
            </a:r>
          </a:p>
          <a:p>
            <a:pPr lvl="2" indent="-365125"/>
            <a:r>
              <a:rPr lang="en-US" sz="2000" dirty="0"/>
              <a:t>Collected and analyzed meal types for several days and shifts</a:t>
            </a:r>
          </a:p>
          <a:p>
            <a:pPr lvl="2" indent="-365125"/>
            <a:r>
              <a:rPr lang="en-US" sz="2000" dirty="0"/>
              <a:t>Established an average percent of total for each meal type (including newborns)</a:t>
            </a:r>
          </a:p>
          <a:p>
            <a:pPr lvl="2" indent="-365125"/>
            <a:r>
              <a:rPr lang="en-US" sz="2000" dirty="0"/>
              <a:t>We have a disaster menu for each meal type that seeks to minimize menu variances while addressing special </a:t>
            </a:r>
            <a:r>
              <a:rPr lang="en-US" sz="2000" dirty="0" smtClean="0"/>
              <a:t>needs</a:t>
            </a:r>
            <a:endParaRPr lang="en-US" sz="20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27</a:t>
            </a:fld>
            <a:endParaRPr lang="en-US" dirty="0"/>
          </a:p>
        </p:txBody>
      </p:sp>
    </p:spTree>
    <p:extLst>
      <p:ext uri="{BB962C8B-B14F-4D97-AF65-F5344CB8AC3E}">
        <p14:creationId xmlns:p14="http://schemas.microsoft.com/office/powerpoint/2010/main" xmlns="" val="4029169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2800" dirty="0"/>
              <a:t>Providence </a:t>
            </a:r>
            <a:r>
              <a:rPr lang="en-US" sz="2800" dirty="0" smtClean="0"/>
              <a:t>Saint Joseph </a:t>
            </a:r>
            <a:r>
              <a:rPr lang="en-US" sz="2800" dirty="0"/>
              <a:t>Medical Center</a:t>
            </a:r>
            <a:br>
              <a:rPr lang="en-US" sz="2800" dirty="0"/>
            </a:br>
            <a:r>
              <a:rPr lang="en-US" sz="2800" dirty="0" smtClean="0"/>
              <a:t>Assumptions – C-II Patient Meal Requirements</a:t>
            </a:r>
            <a:endParaRPr lang="en-US" sz="28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28</a:t>
            </a:fld>
            <a:endParaRPr lang="en-US" dirty="0"/>
          </a:p>
        </p:txBody>
      </p:sp>
      <p:pic>
        <p:nvPicPr>
          <p:cNvPr id="6" name="Picture 1"/>
          <p:cNvPicPr>
            <a:picLocks noChangeAspect="1" noChangeArrowheads="1"/>
          </p:cNvPicPr>
          <p:nvPr/>
        </p:nvPicPr>
        <p:blipFill>
          <a:blip r:embed="rId3" cstate="print"/>
          <a:srcRect/>
          <a:stretch>
            <a:fillRect/>
          </a:stretch>
        </p:blipFill>
        <p:spPr bwMode="auto">
          <a:xfrm>
            <a:off x="1600200" y="1600199"/>
            <a:ext cx="6477000" cy="4600575"/>
          </a:xfrm>
          <a:prstGeom prst="rect">
            <a:avLst/>
          </a:prstGeom>
          <a:noFill/>
          <a:ln w="9525" algn="ctr">
            <a:solidFill>
              <a:schemeClr val="accent1"/>
            </a:solidFill>
            <a:miter lim="800000"/>
            <a:headEnd type="none" w="sm" len="sm"/>
            <a:tailEnd type="none" w="sm" len="sm"/>
          </a:ln>
        </p:spPr>
      </p:pic>
    </p:spTree>
    <p:extLst>
      <p:ext uri="{BB962C8B-B14F-4D97-AF65-F5344CB8AC3E}">
        <p14:creationId xmlns:p14="http://schemas.microsoft.com/office/powerpoint/2010/main" xmlns="" val="3237829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2800" dirty="0"/>
              <a:t>Providence </a:t>
            </a:r>
            <a:r>
              <a:rPr lang="en-US" sz="2800" dirty="0" smtClean="0"/>
              <a:t>Saint Joseph </a:t>
            </a:r>
            <a:r>
              <a:rPr lang="en-US" sz="2800" dirty="0"/>
              <a:t>Medical Center</a:t>
            </a:r>
            <a:br>
              <a:rPr lang="en-US" sz="2800" dirty="0"/>
            </a:br>
            <a:r>
              <a:rPr lang="en-US" sz="2800" dirty="0" smtClean="0"/>
              <a:t>Assumptions – C-II Patient Meal Requirements</a:t>
            </a:r>
            <a:endParaRPr lang="en-US" sz="28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29</a:t>
            </a:fld>
            <a:endParaRPr lang="en-US" dirty="0"/>
          </a:p>
        </p:txBody>
      </p:sp>
      <p:pic>
        <p:nvPicPr>
          <p:cNvPr id="6" name="Picture 6"/>
          <p:cNvPicPr>
            <a:picLocks noChangeAspect="1" noChangeArrowheads="1"/>
          </p:cNvPicPr>
          <p:nvPr/>
        </p:nvPicPr>
        <p:blipFill>
          <a:blip r:embed="rId3" cstate="print"/>
          <a:srcRect/>
          <a:stretch>
            <a:fillRect/>
          </a:stretch>
        </p:blipFill>
        <p:spPr bwMode="auto">
          <a:xfrm>
            <a:off x="990600" y="1752600"/>
            <a:ext cx="7696201" cy="4357408"/>
          </a:xfrm>
          <a:prstGeom prst="rect">
            <a:avLst/>
          </a:prstGeom>
          <a:noFill/>
          <a:ln w="9525" cap="flat" cmpd="sng" algn="ctr">
            <a:solidFill>
              <a:schemeClr val="bg1">
                <a:lumMod val="85000"/>
              </a:schemeClr>
            </a:solidFill>
            <a:prstDash val="solid"/>
            <a:miter lim="800000"/>
            <a:headEnd type="none" w="sm" len="sm"/>
            <a:tailEnd type="none" w="sm" len="sm"/>
          </a:ln>
        </p:spPr>
      </p:pic>
    </p:spTree>
    <p:extLst>
      <p:ext uri="{BB962C8B-B14F-4D97-AF65-F5344CB8AC3E}">
        <p14:creationId xmlns:p14="http://schemas.microsoft.com/office/powerpoint/2010/main" xmlns="" val="3938559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Webinar Purpose</a:t>
            </a:r>
            <a:endParaRPr lang="en-US" dirty="0"/>
          </a:p>
        </p:txBody>
      </p:sp>
      <p:sp>
        <p:nvSpPr>
          <p:cNvPr id="12" name="Content Placeholder 11"/>
          <p:cNvSpPr>
            <a:spLocks noGrp="1"/>
          </p:cNvSpPr>
          <p:nvPr>
            <p:ph idx="1"/>
          </p:nvPr>
        </p:nvSpPr>
        <p:spPr/>
        <p:txBody>
          <a:bodyPr/>
          <a:lstStyle/>
          <a:p>
            <a:pPr lvl="1"/>
            <a:r>
              <a:rPr lang="en-US" dirty="0"/>
              <a:t>To review the California Hospital Association Emergency Food Planning Guidance and Toolkit</a:t>
            </a:r>
          </a:p>
          <a:p>
            <a:pPr lvl="1"/>
            <a:r>
              <a:rPr lang="en-US" dirty="0"/>
              <a:t>To address Emergency Food Planning within the broader context of hospital Emergency Operations Plans</a:t>
            </a:r>
          </a:p>
          <a:p>
            <a:pPr lvl="1"/>
            <a:r>
              <a:rPr lang="en-US" dirty="0"/>
              <a:t>To assist hospitals with understanding how to best use these resources and tools in their planning efforts</a:t>
            </a:r>
          </a:p>
        </p:txBody>
      </p:sp>
      <p:sp>
        <p:nvSpPr>
          <p:cNvPr id="5" name="Slide Number Placeholder 2"/>
          <p:cNvSpPr>
            <a:spLocks noGrp="1"/>
          </p:cNvSpPr>
          <p:nvPr>
            <p:ph type="sldNum" sz="quarter" idx="10"/>
          </p:nvPr>
        </p:nvSpPr>
        <p:spPr>
          <a:xfrm>
            <a:off x="8305800" y="6400800"/>
            <a:ext cx="685800" cy="384175"/>
          </a:xfrm>
        </p:spPr>
        <p:txBody>
          <a:bodyPr/>
          <a:lstStyle/>
          <a:p>
            <a:fld id="{CE8DFC29-BC9A-4612-A7C0-13B6F4B4BB69}" type="slidenum">
              <a:rPr lang="en-US" sz="1800" smtClean="0"/>
              <a:pPr/>
              <a:t>3</a:t>
            </a:fld>
            <a:endParaRPr lang="en-US" dirty="0"/>
          </a:p>
        </p:txBody>
      </p:sp>
    </p:spTree>
    <p:extLst>
      <p:ext uri="{BB962C8B-B14F-4D97-AF65-F5344CB8AC3E}">
        <p14:creationId xmlns:p14="http://schemas.microsoft.com/office/powerpoint/2010/main" xmlns="" val="158716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3000" dirty="0"/>
              <a:t>Providence </a:t>
            </a:r>
            <a:r>
              <a:rPr lang="en-US" sz="3000" dirty="0" smtClean="0"/>
              <a:t>Saint </a:t>
            </a:r>
            <a:r>
              <a:rPr lang="en-US" sz="3000" dirty="0"/>
              <a:t>Joseph Medical Center</a:t>
            </a:r>
            <a:br>
              <a:rPr lang="en-US" sz="3000" dirty="0"/>
            </a:br>
            <a:r>
              <a:rPr lang="en-US" sz="3000" dirty="0" smtClean="0"/>
              <a:t>Assumptions – C-III Patient Meal Plans</a:t>
            </a:r>
            <a:endParaRPr lang="en-US" sz="30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30</a:t>
            </a:fld>
            <a:endParaRPr lang="en-US" dirty="0"/>
          </a:p>
        </p:txBody>
      </p:sp>
      <p:pic>
        <p:nvPicPr>
          <p:cNvPr id="6" name="Picture 4"/>
          <p:cNvPicPr>
            <a:picLocks noChangeAspect="1" noChangeArrowheads="1"/>
          </p:cNvPicPr>
          <p:nvPr/>
        </p:nvPicPr>
        <p:blipFill>
          <a:blip r:embed="rId3" cstate="print"/>
          <a:srcRect/>
          <a:stretch>
            <a:fillRect/>
          </a:stretch>
        </p:blipFill>
        <p:spPr bwMode="auto">
          <a:xfrm>
            <a:off x="228600" y="1910169"/>
            <a:ext cx="8686800" cy="3271431"/>
          </a:xfrm>
          <a:prstGeom prst="rect">
            <a:avLst/>
          </a:prstGeom>
          <a:noFill/>
          <a:ln w="9525">
            <a:solidFill>
              <a:schemeClr val="bg1">
                <a:lumMod val="85000"/>
              </a:schemeClr>
            </a:solidFill>
            <a:miter lim="800000"/>
            <a:headEnd/>
            <a:tailEnd/>
          </a:ln>
        </p:spPr>
      </p:pic>
    </p:spTree>
    <p:extLst>
      <p:ext uri="{BB962C8B-B14F-4D97-AF65-F5344CB8AC3E}">
        <p14:creationId xmlns:p14="http://schemas.microsoft.com/office/powerpoint/2010/main" xmlns="" val="525387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3000" dirty="0"/>
              <a:t>Providence </a:t>
            </a:r>
            <a:r>
              <a:rPr lang="en-US" sz="3000" dirty="0" smtClean="0"/>
              <a:t>Saint Joseph </a:t>
            </a:r>
            <a:r>
              <a:rPr lang="en-US" sz="3000" dirty="0"/>
              <a:t>Medical Center</a:t>
            </a:r>
            <a:br>
              <a:rPr lang="en-US" sz="3000" dirty="0"/>
            </a:br>
            <a:r>
              <a:rPr lang="en-US" sz="3000" dirty="0" smtClean="0"/>
              <a:t>Assumptions – C-III Patient Meal Plans</a:t>
            </a:r>
            <a:endParaRPr lang="en-US" sz="3000" dirty="0"/>
          </a:p>
        </p:txBody>
      </p:sp>
      <p:sp>
        <p:nvSpPr>
          <p:cNvPr id="12" name="Content Placeholder 11"/>
          <p:cNvSpPr>
            <a:spLocks noGrp="1"/>
          </p:cNvSpPr>
          <p:nvPr>
            <p:ph idx="1"/>
          </p:nvPr>
        </p:nvSpPr>
        <p:spPr/>
        <p:txBody>
          <a:bodyPr/>
          <a:lstStyle/>
          <a:p>
            <a:pPr lvl="1" indent="-365125">
              <a:spcBef>
                <a:spcPts val="300"/>
              </a:spcBef>
            </a:pPr>
            <a:r>
              <a:rPr lang="en-US" sz="2200" dirty="0"/>
              <a:t>Rationale for Phase I and Phase II</a:t>
            </a:r>
          </a:p>
          <a:p>
            <a:pPr lvl="2" indent="-365125">
              <a:spcBef>
                <a:spcPts val="300"/>
              </a:spcBef>
            </a:pPr>
            <a:r>
              <a:rPr lang="en-US" sz="2000" dirty="0"/>
              <a:t>Use perishables, other food stuffs, and specialty tube feeding on hand in Phase I assuming availability of power for safe storage or preparation (if not, shift to Phase II)</a:t>
            </a:r>
          </a:p>
          <a:p>
            <a:pPr lvl="2" indent="-365125">
              <a:spcBef>
                <a:spcPts val="300"/>
              </a:spcBef>
            </a:pPr>
            <a:r>
              <a:rPr lang="en-US" sz="2000" dirty="0"/>
              <a:t>Financial burden of purchasing, maintaining and </a:t>
            </a:r>
            <a:r>
              <a:rPr lang="en-US" sz="2000" dirty="0" smtClean="0"/>
              <a:t>replacing 7-day </a:t>
            </a:r>
            <a:r>
              <a:rPr lang="en-US" sz="2000" dirty="0"/>
              <a:t>inventory of regular food stuffs</a:t>
            </a:r>
          </a:p>
          <a:p>
            <a:pPr lvl="2" indent="-365125">
              <a:spcBef>
                <a:spcPts val="300"/>
              </a:spcBef>
            </a:pPr>
            <a:r>
              <a:rPr lang="en-US" sz="2000" dirty="0"/>
              <a:t>Storage limitations for maintaining large inventories of perishable and regular food stuffs</a:t>
            </a:r>
          </a:p>
          <a:p>
            <a:pPr lvl="1" indent="-365125">
              <a:spcBef>
                <a:spcPts val="300"/>
              </a:spcBef>
            </a:pPr>
            <a:r>
              <a:rPr lang="en-US" sz="2200" dirty="0"/>
              <a:t>Rationale for Use of Ensure in Phase II  for </a:t>
            </a:r>
            <a:r>
              <a:rPr lang="en-US" sz="2200" dirty="0" smtClean="0"/>
              <a:t>“Meals”</a:t>
            </a:r>
            <a:endParaRPr lang="en-US" sz="2200" dirty="0"/>
          </a:p>
          <a:p>
            <a:pPr lvl="2" indent="-365125">
              <a:spcBef>
                <a:spcPts val="300"/>
              </a:spcBef>
            </a:pPr>
            <a:r>
              <a:rPr lang="en-US" sz="2000" dirty="0"/>
              <a:t>Increased shelf life and ease of storage</a:t>
            </a:r>
          </a:p>
          <a:p>
            <a:pPr lvl="2" indent="-365125">
              <a:spcBef>
                <a:spcPts val="300"/>
              </a:spcBef>
            </a:pPr>
            <a:r>
              <a:rPr lang="en-US" sz="2000" dirty="0"/>
              <a:t>Easier rotation and less costly replacement</a:t>
            </a:r>
          </a:p>
          <a:p>
            <a:pPr lvl="2" indent="-365125">
              <a:spcBef>
                <a:spcPts val="300"/>
              </a:spcBef>
            </a:pPr>
            <a:r>
              <a:rPr lang="en-US" sz="2000" dirty="0"/>
              <a:t>Ease of service (no utensils or preparation) </a:t>
            </a:r>
          </a:p>
          <a:p>
            <a:pPr lvl="2" indent="-365125">
              <a:spcBef>
                <a:spcPts val="300"/>
              </a:spcBef>
            </a:pPr>
            <a:r>
              <a:rPr lang="en-US" sz="2000" dirty="0"/>
              <a:t>Portability in case of evacuation</a:t>
            </a:r>
          </a:p>
          <a:p>
            <a:pPr lvl="1" indent="-365125"/>
            <a:endParaRPr lang="en-US" dirty="0"/>
          </a:p>
          <a:p>
            <a:pPr lvl="1" indent="-365125"/>
            <a:endParaRPr lang="en-US" dirty="0"/>
          </a:p>
          <a:p>
            <a:pPr lvl="1" indent="-365125"/>
            <a:endParaRPr lang="en-US" dirty="0"/>
          </a:p>
          <a:p>
            <a:pPr marL="206375" lvl="1" indent="0">
              <a:buNone/>
            </a:pPr>
            <a:endParaRPr lang="en-US" sz="20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31</a:t>
            </a:fld>
            <a:endParaRPr lang="en-US" dirty="0"/>
          </a:p>
        </p:txBody>
      </p:sp>
    </p:spTree>
    <p:extLst>
      <p:ext uri="{BB962C8B-B14F-4D97-AF65-F5344CB8AC3E}">
        <p14:creationId xmlns:p14="http://schemas.microsoft.com/office/powerpoint/2010/main" xmlns="" val="197662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3000" dirty="0"/>
              <a:t>Providence </a:t>
            </a:r>
            <a:r>
              <a:rPr lang="en-US" sz="3000" dirty="0" smtClean="0"/>
              <a:t>Saint Joseph </a:t>
            </a:r>
            <a:r>
              <a:rPr lang="en-US" sz="3000" dirty="0"/>
              <a:t>Medical Center</a:t>
            </a:r>
            <a:br>
              <a:rPr lang="en-US" sz="3000" dirty="0"/>
            </a:br>
            <a:r>
              <a:rPr lang="en-US" sz="3000" dirty="0" smtClean="0"/>
              <a:t>Assumptions – C-III Patient Meal Plans</a:t>
            </a:r>
            <a:endParaRPr lang="en-US" sz="30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32</a:t>
            </a:fld>
            <a:endParaRPr lang="en-US" dirty="0"/>
          </a:p>
        </p:txBody>
      </p:sp>
      <p:pic>
        <p:nvPicPr>
          <p:cNvPr id="6" name="Picture 6"/>
          <p:cNvPicPr>
            <a:picLocks noChangeAspect="1" noChangeArrowheads="1"/>
          </p:cNvPicPr>
          <p:nvPr/>
        </p:nvPicPr>
        <p:blipFill>
          <a:blip r:embed="rId3" cstate="print"/>
          <a:srcRect/>
          <a:stretch>
            <a:fillRect/>
          </a:stretch>
        </p:blipFill>
        <p:spPr bwMode="auto">
          <a:xfrm>
            <a:off x="152400" y="1749528"/>
            <a:ext cx="8686800" cy="4168297"/>
          </a:xfrm>
          <a:prstGeom prst="rect">
            <a:avLst/>
          </a:prstGeom>
          <a:noFill/>
          <a:ln w="9525" cap="flat" cmpd="sng" algn="ctr">
            <a:solidFill>
              <a:schemeClr val="bg1">
                <a:lumMod val="85000"/>
              </a:schemeClr>
            </a:solidFill>
            <a:prstDash val="solid"/>
            <a:miter lim="800000"/>
            <a:headEnd type="none" w="sm" len="sm"/>
            <a:tailEnd type="none" w="sm" len="sm"/>
          </a:ln>
        </p:spPr>
      </p:pic>
    </p:spTree>
    <p:extLst>
      <p:ext uri="{BB962C8B-B14F-4D97-AF65-F5344CB8AC3E}">
        <p14:creationId xmlns:p14="http://schemas.microsoft.com/office/powerpoint/2010/main" xmlns="" val="275817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2800" dirty="0"/>
              <a:t>Providence </a:t>
            </a:r>
            <a:r>
              <a:rPr lang="en-US" sz="2800" dirty="0" smtClean="0"/>
              <a:t>Saint Joseph </a:t>
            </a:r>
            <a:r>
              <a:rPr lang="en-US" sz="2800" dirty="0"/>
              <a:t>Medical Center</a:t>
            </a:r>
            <a:br>
              <a:rPr lang="en-US" sz="2800" dirty="0"/>
            </a:br>
            <a:r>
              <a:rPr lang="en-US" sz="2800" dirty="0" smtClean="0"/>
              <a:t>Assumptions – C-II Sample Disaster Menus</a:t>
            </a:r>
            <a:endParaRPr lang="en-US" sz="28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33</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912" y="1676400"/>
            <a:ext cx="876617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0878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3000" dirty="0"/>
              <a:t>Providence </a:t>
            </a:r>
            <a:r>
              <a:rPr lang="en-US" sz="3000" dirty="0" smtClean="0"/>
              <a:t>Saint Joseph </a:t>
            </a:r>
            <a:r>
              <a:rPr lang="en-US" sz="3000" dirty="0"/>
              <a:t>Medical Center</a:t>
            </a:r>
            <a:br>
              <a:rPr lang="en-US" sz="3000" dirty="0"/>
            </a:br>
            <a:r>
              <a:rPr lang="en-US" sz="3000" dirty="0" smtClean="0"/>
              <a:t>Assumptions – C-III Patient Meal Plans</a:t>
            </a:r>
            <a:endParaRPr lang="en-US" sz="30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34</a:t>
            </a:fld>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900" y="1676400"/>
            <a:ext cx="87122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9188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2800" dirty="0"/>
              <a:t>Providence </a:t>
            </a:r>
            <a:r>
              <a:rPr lang="en-US" sz="2800" dirty="0" smtClean="0"/>
              <a:t>Saint Joseph </a:t>
            </a:r>
            <a:r>
              <a:rPr lang="en-US" sz="2800" dirty="0"/>
              <a:t>Medical Center</a:t>
            </a:r>
            <a:br>
              <a:rPr lang="en-US" sz="2800" dirty="0"/>
            </a:br>
            <a:r>
              <a:rPr lang="en-US" sz="2800" dirty="0" smtClean="0"/>
              <a:t>Assumptions – C-IV Non-Patient Meal Plans</a:t>
            </a:r>
            <a:endParaRPr lang="en-US" sz="28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35</a:t>
            </a:fld>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676400"/>
            <a:ext cx="88392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7301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2800" dirty="0"/>
              <a:t>Providence </a:t>
            </a:r>
            <a:r>
              <a:rPr lang="en-US" sz="2800" dirty="0" smtClean="0"/>
              <a:t>Saint Joseph </a:t>
            </a:r>
            <a:r>
              <a:rPr lang="en-US" sz="2800" dirty="0"/>
              <a:t>Medical Center</a:t>
            </a:r>
            <a:br>
              <a:rPr lang="en-US" sz="2800" dirty="0"/>
            </a:br>
            <a:r>
              <a:rPr lang="en-US" sz="2800" dirty="0" smtClean="0"/>
              <a:t>Assumptions – C-IV Non-Patient Meal Plans</a:t>
            </a:r>
            <a:endParaRPr lang="en-US" sz="28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36</a:t>
            </a:fld>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912" y="1828800"/>
            <a:ext cx="8766175" cy="3487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2994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2800" dirty="0"/>
              <a:t>Providence </a:t>
            </a:r>
            <a:r>
              <a:rPr lang="en-US" sz="2800" dirty="0" smtClean="0"/>
              <a:t>Saint Joseph </a:t>
            </a:r>
            <a:r>
              <a:rPr lang="en-US" sz="2800" dirty="0"/>
              <a:t>Medical Center</a:t>
            </a:r>
            <a:br>
              <a:rPr lang="en-US" sz="2800" dirty="0"/>
            </a:br>
            <a:r>
              <a:rPr lang="en-US" sz="2800" dirty="0" smtClean="0"/>
              <a:t>Assumptions – C-IV Non-Patient Meal Plans</a:t>
            </a:r>
            <a:endParaRPr lang="en-US" sz="2800"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37</a:t>
            </a:fld>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213" y="1828800"/>
            <a:ext cx="8791575"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4399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620000" cy="1447800"/>
          </a:xfrm>
        </p:spPr>
        <p:txBody>
          <a:bodyPr/>
          <a:lstStyle/>
          <a:p>
            <a:r>
              <a:rPr lang="en-US" sz="2800" dirty="0"/>
              <a:t>Providence </a:t>
            </a:r>
            <a:r>
              <a:rPr lang="en-US" sz="2800" dirty="0" smtClean="0"/>
              <a:t>Saint Joseph </a:t>
            </a:r>
            <a:r>
              <a:rPr lang="en-US" sz="2800" dirty="0"/>
              <a:t>Medical Center</a:t>
            </a:r>
            <a:br>
              <a:rPr lang="en-US" sz="2800" dirty="0"/>
            </a:br>
            <a:r>
              <a:rPr lang="en-US" sz="2800" dirty="0" smtClean="0"/>
              <a:t>Assumptions – C-V Inventory-Servings Summary</a:t>
            </a:r>
            <a:endParaRPr lang="en-US" sz="280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600200"/>
            <a:ext cx="8382000" cy="504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38</a:t>
            </a:fld>
            <a:endParaRPr lang="en-US" dirty="0"/>
          </a:p>
        </p:txBody>
      </p:sp>
    </p:spTree>
    <p:extLst>
      <p:ext uri="{BB962C8B-B14F-4D97-AF65-F5344CB8AC3E}">
        <p14:creationId xmlns:p14="http://schemas.microsoft.com/office/powerpoint/2010/main" xmlns="" val="2014109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71600" y="0"/>
            <a:ext cx="7391400" cy="1447800"/>
          </a:xfrm>
        </p:spPr>
        <p:txBody>
          <a:bodyPr/>
          <a:lstStyle/>
          <a:p>
            <a:r>
              <a:rPr lang="en-US" dirty="0" smtClean="0"/>
              <a:t>Summary</a:t>
            </a:r>
            <a:endParaRPr lang="en-US" dirty="0"/>
          </a:p>
        </p:txBody>
      </p:sp>
      <p:sp>
        <p:nvSpPr>
          <p:cNvPr id="12" name="Content Placeholder 11"/>
          <p:cNvSpPr>
            <a:spLocks noGrp="1"/>
          </p:cNvSpPr>
          <p:nvPr>
            <p:ph idx="1"/>
          </p:nvPr>
        </p:nvSpPr>
        <p:spPr>
          <a:xfrm>
            <a:off x="762000" y="1752600"/>
            <a:ext cx="7848600" cy="4800600"/>
          </a:xfrm>
        </p:spPr>
        <p:txBody>
          <a:bodyPr/>
          <a:lstStyle/>
          <a:p>
            <a:pPr lvl="1" indent="-365125"/>
            <a:r>
              <a:rPr lang="en-US" dirty="0"/>
              <a:t>Hospital Emergency Food Supply Planning is tied to broader Hospital Emergency Operations </a:t>
            </a:r>
            <a:r>
              <a:rPr lang="en-US" dirty="0" smtClean="0"/>
              <a:t>Plan</a:t>
            </a:r>
          </a:p>
          <a:p>
            <a:pPr lvl="1" indent="-365125"/>
            <a:r>
              <a:rPr lang="en-US" dirty="0" smtClean="0"/>
              <a:t>Emergency </a:t>
            </a:r>
            <a:r>
              <a:rPr lang="en-US" dirty="0"/>
              <a:t>Food Guidance and Toolkit is scalable, and documents work you already do; remember there are regulatory </a:t>
            </a:r>
            <a:r>
              <a:rPr lang="en-US" dirty="0" smtClean="0"/>
              <a:t>minimums</a:t>
            </a:r>
            <a:endParaRPr lang="en-US" dirty="0"/>
          </a:p>
          <a:p>
            <a:pPr lvl="1" indent="-365125"/>
            <a:r>
              <a:rPr lang="en-US" dirty="0"/>
              <a:t>Recognize your potential physical, staffing and resource limitations in developing your </a:t>
            </a:r>
            <a:r>
              <a:rPr lang="en-US" dirty="0" smtClean="0"/>
              <a:t>plan</a:t>
            </a:r>
            <a:endParaRPr lang="en-US" dirty="0"/>
          </a:p>
          <a:p>
            <a:pPr lvl="1" indent="-365125"/>
            <a:r>
              <a:rPr lang="en-US" dirty="0"/>
              <a:t>Address water/hydration responsibilities (narrative</a:t>
            </a:r>
            <a:r>
              <a:rPr lang="en-US" dirty="0" smtClean="0"/>
              <a:t>)</a:t>
            </a:r>
            <a:endParaRPr lang="en-US" dirty="0"/>
          </a:p>
          <a:p>
            <a:pPr lvl="1" indent="-365125"/>
            <a:r>
              <a:rPr lang="en-US" dirty="0"/>
              <a:t>Transition your plans –  </a:t>
            </a:r>
            <a:endParaRPr lang="en-US" dirty="0" smtClean="0"/>
          </a:p>
          <a:p>
            <a:pPr lvl="2" indent="-365125"/>
            <a:r>
              <a:rPr lang="en-US" i="1" dirty="0" smtClean="0"/>
              <a:t>Target</a:t>
            </a:r>
            <a:r>
              <a:rPr lang="en-US" dirty="0" smtClean="0"/>
              <a:t> </a:t>
            </a:r>
            <a:r>
              <a:rPr lang="en-US" dirty="0"/>
              <a:t>is not a plan and does not belong in your </a:t>
            </a:r>
            <a:r>
              <a:rPr lang="en-US" dirty="0" smtClean="0"/>
              <a:t>plan</a:t>
            </a:r>
          </a:p>
          <a:p>
            <a:pPr lvl="2" indent="-365125"/>
            <a:r>
              <a:rPr lang="en-US" dirty="0" smtClean="0"/>
              <a:t>Set </a:t>
            </a:r>
            <a:r>
              <a:rPr lang="en-US" dirty="0"/>
              <a:t>a target but put in plan when </a:t>
            </a:r>
            <a:r>
              <a:rPr lang="en-US" dirty="0" smtClean="0"/>
              <a:t>met</a:t>
            </a:r>
            <a:endParaRPr lang="en-US"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39</a:t>
            </a:fld>
            <a:endParaRPr lang="en-US" dirty="0"/>
          </a:p>
        </p:txBody>
      </p:sp>
    </p:spTree>
    <p:extLst>
      <p:ext uri="{BB962C8B-B14F-4D97-AF65-F5344CB8AC3E}">
        <p14:creationId xmlns:p14="http://schemas.microsoft.com/office/powerpoint/2010/main" xmlns="" val="997280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
          <p:cNvSpPr>
            <a:spLocks noGrp="1" noChangeArrowheads="1"/>
          </p:cNvSpPr>
          <p:nvPr>
            <p:ph type="title"/>
          </p:nvPr>
        </p:nvSpPr>
        <p:spPr/>
        <p:txBody>
          <a:bodyPr/>
          <a:lstStyle/>
          <a:p>
            <a:r>
              <a:rPr lang="en-US" dirty="0" smtClean="0"/>
              <a:t>Faculty: Jan C. </a:t>
            </a:r>
            <a:r>
              <a:rPr lang="en-US" dirty="0" err="1" smtClean="0"/>
              <a:t>Spencley</a:t>
            </a:r>
            <a:endParaRPr lang="en-US" dirty="0" smtClean="0"/>
          </a:p>
        </p:txBody>
      </p:sp>
      <p:sp>
        <p:nvSpPr>
          <p:cNvPr id="31747" name="Rectangle 13"/>
          <p:cNvSpPr>
            <a:spLocks noGrp="1" noChangeArrowheads="1"/>
          </p:cNvSpPr>
          <p:nvPr>
            <p:ph idx="1"/>
          </p:nvPr>
        </p:nvSpPr>
        <p:spPr>
          <a:xfrm>
            <a:off x="1524000" y="1752600"/>
            <a:ext cx="6629400" cy="4876800"/>
          </a:xfrm>
        </p:spPr>
        <p:txBody>
          <a:bodyPr/>
          <a:lstStyle/>
          <a:p>
            <a:r>
              <a:rPr lang="en-US" b="1" dirty="0" smtClean="0"/>
              <a:t>Jan C. </a:t>
            </a:r>
            <a:r>
              <a:rPr lang="en-US" b="1" dirty="0" err="1" smtClean="0"/>
              <a:t>Spencley</a:t>
            </a:r>
            <a:r>
              <a:rPr lang="en-US" b="1" dirty="0" smtClean="0"/>
              <a:t> </a:t>
            </a:r>
            <a:r>
              <a:rPr lang="en-US" dirty="0"/>
              <a:t>i</a:t>
            </a:r>
            <a:r>
              <a:rPr lang="en-US" dirty="0" smtClean="0"/>
              <a:t>s a CHA Hospital Preparedness Coordinator and </a:t>
            </a:r>
            <a:r>
              <a:rPr lang="en-US" dirty="0"/>
              <a:t>healthcare </a:t>
            </a:r>
            <a:r>
              <a:rPr lang="en-US" dirty="0" smtClean="0"/>
              <a:t>consultant with over 30 years of experience. Jan has worked </a:t>
            </a:r>
            <a:r>
              <a:rPr lang="en-US" dirty="0"/>
              <a:t>for UCSD </a:t>
            </a:r>
            <a:r>
              <a:rPr lang="en-US" dirty="0" smtClean="0"/>
              <a:t>Healthcare, where she </a:t>
            </a:r>
            <a:r>
              <a:rPr lang="en-US" dirty="0"/>
              <a:t>was actively involved in the development of the local trauma system and the UCSD trauma </a:t>
            </a:r>
            <a:r>
              <a:rPr lang="en-US" dirty="0" smtClean="0"/>
              <a:t>center.</a:t>
            </a:r>
            <a:r>
              <a:rPr lang="en-US" dirty="0"/>
              <a:t> </a:t>
            </a:r>
            <a:r>
              <a:rPr lang="en-US" dirty="0" smtClean="0"/>
              <a:t>For </a:t>
            </a:r>
            <a:r>
              <a:rPr lang="en-US" dirty="0"/>
              <a:t>the past 10 </a:t>
            </a:r>
            <a:r>
              <a:rPr lang="en-US" dirty="0" smtClean="0"/>
              <a:t>years, </a:t>
            </a:r>
            <a:r>
              <a:rPr lang="en-US" dirty="0"/>
              <a:t>Jan has been a consultant working with hospitals and health systems, medical groups, community health centers, health plans and local government. </a:t>
            </a:r>
            <a:r>
              <a:rPr lang="en-US" dirty="0" smtClean="0"/>
              <a:t>Her </a:t>
            </a:r>
            <a:r>
              <a:rPr lang="en-US" dirty="0"/>
              <a:t>consulting engagements have included strategic and operational planning, performance improvement and disaster planning. </a:t>
            </a:r>
          </a:p>
        </p:txBody>
      </p:sp>
      <p:sp>
        <p:nvSpPr>
          <p:cNvPr id="6" name="Slide Number Placeholder 2"/>
          <p:cNvSpPr>
            <a:spLocks noGrp="1"/>
          </p:cNvSpPr>
          <p:nvPr>
            <p:ph type="sldNum" sz="quarter" idx="10"/>
          </p:nvPr>
        </p:nvSpPr>
        <p:spPr>
          <a:xfrm>
            <a:off x="8305800" y="6400800"/>
            <a:ext cx="685800" cy="384175"/>
          </a:xfrm>
        </p:spPr>
        <p:txBody>
          <a:bodyPr/>
          <a:lstStyle/>
          <a:p>
            <a:fld id="{CE8DFC29-BC9A-4612-A7C0-13B6F4B4BB69}" type="slidenum">
              <a:rPr lang="en-US" sz="1800" smtClean="0"/>
              <a:pPr/>
              <a:t>4</a:t>
            </a:fld>
            <a:endParaRPr lang="en-US" dirty="0"/>
          </a:p>
        </p:txBody>
      </p:sp>
    </p:spTree>
    <p:extLst>
      <p:ext uri="{BB962C8B-B14F-4D97-AF65-F5344CB8AC3E}">
        <p14:creationId xmlns:p14="http://schemas.microsoft.com/office/powerpoint/2010/main" xmlns="" val="4122556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Grp="1" noChangeArrowheads="1"/>
          </p:cNvSpPr>
          <p:nvPr>
            <p:ph type="title"/>
          </p:nvPr>
        </p:nvSpPr>
        <p:spPr/>
        <p:txBody>
          <a:bodyPr/>
          <a:lstStyle/>
          <a:p>
            <a:r>
              <a:rPr lang="en-US" smtClean="0"/>
              <a:t>Thank you</a:t>
            </a:r>
            <a:endParaRPr lang="en-US" dirty="0" smtClean="0"/>
          </a:p>
        </p:txBody>
      </p:sp>
      <p:sp>
        <p:nvSpPr>
          <p:cNvPr id="34819" name="Rectangle 13"/>
          <p:cNvSpPr>
            <a:spLocks noGrp="1" noChangeArrowheads="1"/>
          </p:cNvSpPr>
          <p:nvPr>
            <p:ph idx="1"/>
          </p:nvPr>
        </p:nvSpPr>
        <p:spPr/>
        <p:txBody>
          <a:bodyPr/>
          <a:lstStyle/>
          <a:p>
            <a:pPr>
              <a:spcBef>
                <a:spcPct val="0"/>
              </a:spcBef>
            </a:pPr>
            <a:endParaRPr lang="en-US" sz="2800" b="1" dirty="0"/>
          </a:p>
          <a:p>
            <a:pPr>
              <a:spcBef>
                <a:spcPct val="0"/>
              </a:spcBef>
            </a:pPr>
            <a:r>
              <a:rPr lang="en-US" sz="3200" dirty="0" smtClean="0"/>
              <a:t>For additional information, please visit </a:t>
            </a:r>
            <a:br>
              <a:rPr lang="en-US" sz="3200" dirty="0" smtClean="0"/>
            </a:br>
            <a:r>
              <a:rPr lang="en-US" sz="3200" dirty="0" smtClean="0"/>
              <a:t>the California Hospital Association’s Hospital Preparedness Program at </a:t>
            </a:r>
            <a:br>
              <a:rPr lang="en-US" sz="3200" dirty="0" smtClean="0"/>
            </a:br>
            <a:r>
              <a:rPr lang="en-US" sz="3200" dirty="0" smtClean="0"/>
              <a:t/>
            </a:r>
            <a:br>
              <a:rPr lang="en-US" sz="3200" dirty="0" smtClean="0"/>
            </a:br>
            <a:r>
              <a:rPr lang="en-US" sz="3200" dirty="0" smtClean="0"/>
              <a:t>www.calhospitalprepare.org</a:t>
            </a:r>
          </a:p>
        </p:txBody>
      </p:sp>
      <p:sp>
        <p:nvSpPr>
          <p:cNvPr id="6" name="Slide Number Placeholder 2"/>
          <p:cNvSpPr>
            <a:spLocks noGrp="1"/>
          </p:cNvSpPr>
          <p:nvPr>
            <p:ph type="sldNum" sz="quarter" idx="10"/>
          </p:nvPr>
        </p:nvSpPr>
        <p:spPr>
          <a:xfrm>
            <a:off x="8305800" y="6400800"/>
            <a:ext cx="685800" cy="384175"/>
          </a:xfrm>
        </p:spPr>
        <p:txBody>
          <a:bodyPr/>
          <a:lstStyle/>
          <a:p>
            <a:fld id="{CE8DFC29-BC9A-4612-A7C0-13B6F4B4BB69}" type="slidenum">
              <a:rPr lang="en-US" sz="1800" smtClean="0"/>
              <a:pPr/>
              <a:t>40</a:t>
            </a:fld>
            <a:endParaRPr lang="en-US" dirty="0"/>
          </a:p>
        </p:txBody>
      </p:sp>
    </p:spTree>
    <p:extLst>
      <p:ext uri="{BB962C8B-B14F-4D97-AF65-F5344CB8AC3E}">
        <p14:creationId xmlns:p14="http://schemas.microsoft.com/office/powerpoint/2010/main" xmlns="" val="234748858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indent="0"/>
            <a:r>
              <a:rPr lang="en-US" dirty="0" smtClean="0">
                <a:latin typeface="Arial" charset="0"/>
                <a:cs typeface="Arial" charset="0"/>
              </a:rPr>
              <a:t>CHA’s Hospital Preparedness Program</a:t>
            </a:r>
          </a:p>
        </p:txBody>
      </p:sp>
      <p:sp>
        <p:nvSpPr>
          <p:cNvPr id="131075" name="Rectangle 3"/>
          <p:cNvSpPr>
            <a:spLocks noGrp="1" noChangeArrowheads="1"/>
          </p:cNvSpPr>
          <p:nvPr>
            <p:ph idx="1"/>
          </p:nvPr>
        </p:nvSpPr>
        <p:spPr/>
        <p:txBody>
          <a:bodyPr/>
          <a:lstStyle/>
          <a:p>
            <a:r>
              <a:rPr lang="en-US" sz="2800" dirty="0" smtClean="0"/>
              <a:t>CHA’s Hospital </a:t>
            </a:r>
            <a:r>
              <a:rPr lang="en-US" sz="2800" dirty="0"/>
              <a:t>Preparedness Program </a:t>
            </a:r>
            <a:r>
              <a:rPr lang="en-US" sz="2800" dirty="0" smtClean="0"/>
              <a:t>provides </a:t>
            </a:r>
            <a:r>
              <a:rPr lang="en-US" sz="2800" dirty="0"/>
              <a:t>ongoing support to California hospitals and health systems in all-hazard’s disaster planning and response</a:t>
            </a:r>
            <a:r>
              <a:rPr lang="en-US" sz="2800" dirty="0" smtClean="0"/>
              <a:t>.</a:t>
            </a:r>
            <a:r>
              <a:rPr lang="en-US" sz="2800" dirty="0"/>
              <a:t> CHA coordinates the annual </a:t>
            </a:r>
            <a:r>
              <a:rPr lang="en-US" sz="2800" dirty="0" smtClean="0"/>
              <a:t>Disaster Planning for </a:t>
            </a:r>
            <a:r>
              <a:rPr lang="en-US" sz="2800" dirty="0"/>
              <a:t>California </a:t>
            </a:r>
            <a:r>
              <a:rPr lang="en-US" sz="2800" dirty="0" smtClean="0"/>
              <a:t>Hospitals Conference — the largest </a:t>
            </a:r>
            <a:r>
              <a:rPr lang="en-US" sz="2800" dirty="0"/>
              <a:t>gathering of hospital emergency preparedness planners in the </a:t>
            </a:r>
            <a:r>
              <a:rPr lang="en-US" sz="2800" dirty="0" smtClean="0"/>
              <a:t>state.</a:t>
            </a:r>
          </a:p>
          <a:p>
            <a:endParaRPr lang="en-US" sz="2800" dirty="0"/>
          </a:p>
          <a:p>
            <a:r>
              <a:rPr lang="en-US" sz="2800" dirty="0" smtClean="0"/>
              <a:t>For additional information, visit www.calhospitalprepare.org.</a:t>
            </a:r>
            <a:endParaRPr lang="en-US" sz="2800" dirty="0"/>
          </a:p>
        </p:txBody>
      </p:sp>
      <p:sp>
        <p:nvSpPr>
          <p:cNvPr id="6" name="Slide Number Placeholder 2"/>
          <p:cNvSpPr>
            <a:spLocks noGrp="1"/>
          </p:cNvSpPr>
          <p:nvPr>
            <p:ph type="sldNum" sz="quarter" idx="10"/>
          </p:nvPr>
        </p:nvSpPr>
        <p:spPr>
          <a:xfrm>
            <a:off x="8305800" y="6400800"/>
            <a:ext cx="685800" cy="384175"/>
          </a:xfrm>
        </p:spPr>
        <p:txBody>
          <a:bodyPr/>
          <a:lstStyle/>
          <a:p>
            <a:fld id="{CE8DFC29-BC9A-4612-A7C0-13B6F4B4BB69}" type="slidenum">
              <a:rPr lang="en-US" sz="1800" smtClean="0"/>
              <a:pPr/>
              <a:t>41</a:t>
            </a:fld>
            <a:endParaRPr lang="en-US" sz="1800" dirty="0"/>
          </a:p>
        </p:txBody>
      </p:sp>
    </p:spTree>
    <p:extLst>
      <p:ext uri="{BB962C8B-B14F-4D97-AF65-F5344CB8AC3E}">
        <p14:creationId xmlns:p14="http://schemas.microsoft.com/office/powerpoint/2010/main" xmlns="" val="339173272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indent="0"/>
            <a:r>
              <a:rPr lang="en-US" dirty="0" smtClean="0">
                <a:latin typeface="Arial" charset="0"/>
                <a:cs typeface="Arial" charset="0"/>
              </a:rPr>
              <a:t>Thank You to Our Funders</a:t>
            </a:r>
          </a:p>
        </p:txBody>
      </p:sp>
      <p:sp>
        <p:nvSpPr>
          <p:cNvPr id="131075" name="Rectangle 3"/>
          <p:cNvSpPr>
            <a:spLocks noGrp="1" noChangeArrowheads="1"/>
          </p:cNvSpPr>
          <p:nvPr>
            <p:ph idx="1"/>
          </p:nvPr>
        </p:nvSpPr>
        <p:spPr/>
        <p:txBody>
          <a:bodyPr/>
          <a:lstStyle/>
          <a:p>
            <a:pPr marL="114300"/>
            <a:r>
              <a:rPr lang="en-US" dirty="0" smtClean="0"/>
              <a:t>The materials covered by this </a:t>
            </a:r>
            <a:r>
              <a:rPr lang="en-US" dirty="0"/>
              <a:t>presentation were developed by the CHA Hospital Preparedness Program with grant funds provided by the U.S. Department of Health &amp; Human Services Assistant Secretary for Preparedness &amp; Response Hospital Preparedness Program and awarded by the California Department of Public Health. </a:t>
            </a:r>
            <a:endParaRPr lang="en-US" dirty="0" smtClean="0"/>
          </a:p>
          <a:p>
            <a:pPr marL="114300"/>
            <a:endParaRPr lang="en-US" sz="1600" dirty="0"/>
          </a:p>
          <a:p>
            <a:pPr marL="114300"/>
            <a:r>
              <a:rPr lang="en-US" dirty="0"/>
              <a:t>No part of  these materials shall be copied or utilized for monetary gain. Please do not share, distribute, transmit or reproduce without prior written consent of California Hospital Association (CHA). </a:t>
            </a:r>
          </a:p>
          <a:p>
            <a:pPr marL="114300"/>
            <a:endParaRPr lang="en-US" dirty="0" smtClean="0"/>
          </a:p>
        </p:txBody>
      </p:sp>
      <p:sp>
        <p:nvSpPr>
          <p:cNvPr id="6" name="Slide Number Placeholder 2"/>
          <p:cNvSpPr>
            <a:spLocks noGrp="1"/>
          </p:cNvSpPr>
          <p:nvPr>
            <p:ph type="sldNum" sz="quarter" idx="10"/>
          </p:nvPr>
        </p:nvSpPr>
        <p:spPr>
          <a:xfrm>
            <a:off x="8305800" y="6400800"/>
            <a:ext cx="685800" cy="384175"/>
          </a:xfrm>
        </p:spPr>
        <p:txBody>
          <a:bodyPr/>
          <a:lstStyle/>
          <a:p>
            <a:fld id="{CE8DFC29-BC9A-4612-A7C0-13B6F4B4BB69}" type="slidenum">
              <a:rPr lang="en-US" sz="1800" smtClean="0"/>
              <a:pPr/>
              <a:t>42</a:t>
            </a:fld>
            <a:endParaRPr lang="en-US" sz="1800" dirty="0"/>
          </a:p>
        </p:txBody>
      </p:sp>
    </p:spTree>
    <p:extLst>
      <p:ext uri="{BB962C8B-B14F-4D97-AF65-F5344CB8AC3E}">
        <p14:creationId xmlns:p14="http://schemas.microsoft.com/office/powerpoint/2010/main" xmlns="" val="35133438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
          <p:cNvSpPr>
            <a:spLocks noGrp="1" noChangeArrowheads="1"/>
          </p:cNvSpPr>
          <p:nvPr>
            <p:ph type="title"/>
          </p:nvPr>
        </p:nvSpPr>
        <p:spPr/>
        <p:txBody>
          <a:bodyPr/>
          <a:lstStyle/>
          <a:p>
            <a:r>
              <a:rPr lang="en-US" dirty="0" smtClean="0"/>
              <a:t>Faculty: Connie Lackey</a:t>
            </a:r>
          </a:p>
        </p:txBody>
      </p:sp>
      <p:sp>
        <p:nvSpPr>
          <p:cNvPr id="31747" name="Rectangle 13"/>
          <p:cNvSpPr>
            <a:spLocks noGrp="1" noChangeArrowheads="1"/>
          </p:cNvSpPr>
          <p:nvPr>
            <p:ph idx="1"/>
          </p:nvPr>
        </p:nvSpPr>
        <p:spPr>
          <a:xfrm>
            <a:off x="1524000" y="1752600"/>
            <a:ext cx="6629400" cy="4876800"/>
          </a:xfrm>
        </p:spPr>
        <p:txBody>
          <a:bodyPr/>
          <a:lstStyle/>
          <a:p>
            <a:r>
              <a:rPr lang="en-US" sz="2350" b="1" dirty="0"/>
              <a:t>Connie Lackey</a:t>
            </a:r>
            <a:r>
              <a:rPr lang="en-US" sz="2350" dirty="0"/>
              <a:t> is a registered nurse </a:t>
            </a:r>
            <a:r>
              <a:rPr lang="en-US" sz="2350" dirty="0" smtClean="0"/>
              <a:t>at Providence </a:t>
            </a:r>
            <a:r>
              <a:rPr lang="en-US" sz="2350" dirty="0"/>
              <a:t>Saint Joseph Medical Center in Burbank. Connie served </a:t>
            </a:r>
            <a:r>
              <a:rPr lang="en-US" sz="2350" dirty="0" smtClean="0"/>
              <a:t>as </a:t>
            </a:r>
            <a:r>
              <a:rPr lang="en-US" sz="2350" dirty="0"/>
              <a:t>Disaster Preparedness Coordinator from </a:t>
            </a:r>
            <a:r>
              <a:rPr lang="en-US" sz="2350" dirty="0" smtClean="0"/>
              <a:t>1996-2007 </a:t>
            </a:r>
            <a:r>
              <a:rPr lang="en-US" sz="2350" dirty="0"/>
              <a:t>and Disaster Resources Center Manager since 2004. She is the Manager of Emergency Preparedness for the Providence San Fernando Valley Service Area covering Saint Joseph, Holy Cross and Tarzana Medical Centers. Connie is a member of the LA County National Bioterrorism Hospital Preparedness Program Steering </a:t>
            </a:r>
            <a:r>
              <a:rPr lang="en-US" sz="2350" dirty="0" smtClean="0"/>
              <a:t>Committee and </a:t>
            </a:r>
            <a:r>
              <a:rPr lang="en-US" sz="2350" dirty="0"/>
              <a:t>the Providence Health System Disaster Preparedness Task </a:t>
            </a:r>
            <a:r>
              <a:rPr lang="en-US" sz="2350" dirty="0" smtClean="0"/>
              <a:t>Force and serves as LA </a:t>
            </a:r>
            <a:r>
              <a:rPr lang="en-US" sz="2350" dirty="0"/>
              <a:t>County TEW Medical Liaison </a:t>
            </a:r>
            <a:r>
              <a:rPr lang="en-US" sz="2350" dirty="0" smtClean="0"/>
              <a:t>Officer. </a:t>
            </a:r>
            <a:endParaRPr lang="en-US" sz="2350" dirty="0">
              <a:effectLst/>
            </a:endParaRPr>
          </a:p>
        </p:txBody>
      </p:sp>
      <p:sp>
        <p:nvSpPr>
          <p:cNvPr id="6" name="Slide Number Placeholder 2"/>
          <p:cNvSpPr>
            <a:spLocks noGrp="1"/>
          </p:cNvSpPr>
          <p:nvPr>
            <p:ph type="sldNum" sz="quarter" idx="10"/>
          </p:nvPr>
        </p:nvSpPr>
        <p:spPr>
          <a:xfrm>
            <a:off x="8305800" y="6400800"/>
            <a:ext cx="685800" cy="384175"/>
          </a:xfrm>
        </p:spPr>
        <p:txBody>
          <a:bodyPr/>
          <a:lstStyle/>
          <a:p>
            <a:fld id="{CE8DFC29-BC9A-4612-A7C0-13B6F4B4BB69}" type="slidenum">
              <a:rPr lang="en-US" sz="1800" smtClean="0"/>
              <a:pPr/>
              <a:t>5</a:t>
            </a:fld>
            <a:endParaRPr lang="en-US" dirty="0"/>
          </a:p>
        </p:txBody>
      </p:sp>
    </p:spTree>
    <p:extLst>
      <p:ext uri="{BB962C8B-B14F-4D97-AF65-F5344CB8AC3E}">
        <p14:creationId xmlns:p14="http://schemas.microsoft.com/office/powerpoint/2010/main" xmlns="" val="37596145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
          <p:cNvSpPr>
            <a:spLocks noGrp="1" noChangeArrowheads="1"/>
          </p:cNvSpPr>
          <p:nvPr>
            <p:ph type="title"/>
          </p:nvPr>
        </p:nvSpPr>
        <p:spPr/>
        <p:txBody>
          <a:bodyPr/>
          <a:lstStyle/>
          <a:p>
            <a:r>
              <a:rPr lang="en-US" dirty="0" smtClean="0"/>
              <a:t>Faculty: Carol Granados</a:t>
            </a:r>
          </a:p>
        </p:txBody>
      </p:sp>
      <p:sp>
        <p:nvSpPr>
          <p:cNvPr id="31747" name="Rectangle 13"/>
          <p:cNvSpPr>
            <a:spLocks noGrp="1" noChangeArrowheads="1"/>
          </p:cNvSpPr>
          <p:nvPr>
            <p:ph idx="1"/>
          </p:nvPr>
        </p:nvSpPr>
        <p:spPr>
          <a:xfrm>
            <a:off x="1524000" y="1752600"/>
            <a:ext cx="6629400" cy="4876800"/>
          </a:xfrm>
        </p:spPr>
        <p:txBody>
          <a:bodyPr/>
          <a:lstStyle/>
          <a:p>
            <a:r>
              <a:rPr lang="en-US" b="1" dirty="0" smtClean="0"/>
              <a:t>Carol Granados, MA, RD, CDE </a:t>
            </a:r>
            <a:r>
              <a:rPr lang="en-US" dirty="0" smtClean="0"/>
              <a:t>is the Director </a:t>
            </a:r>
            <a:r>
              <a:rPr lang="en-US" dirty="0"/>
              <a:t>of Hospitality Services </a:t>
            </a:r>
            <a:r>
              <a:rPr lang="en-US" dirty="0" smtClean="0"/>
              <a:t>for Providence Saint </a:t>
            </a:r>
            <a:r>
              <a:rPr lang="en-US" dirty="0"/>
              <a:t>Joseph Medical </a:t>
            </a:r>
            <a:r>
              <a:rPr lang="en-US" dirty="0" smtClean="0"/>
              <a:t>Center. Carol has worked </a:t>
            </a:r>
            <a:r>
              <a:rPr lang="en-US" dirty="0"/>
              <a:t>as a Clinical Nutrition Manager for 20 years </a:t>
            </a:r>
            <a:r>
              <a:rPr lang="en-US" dirty="0" smtClean="0"/>
              <a:t>in </a:t>
            </a:r>
            <a:r>
              <a:rPr lang="en-US" dirty="0"/>
              <a:t>both </a:t>
            </a:r>
            <a:r>
              <a:rPr lang="en-US" dirty="0" smtClean="0"/>
              <a:t>acute and </a:t>
            </a:r>
            <a:r>
              <a:rPr lang="en-US" dirty="0"/>
              <a:t>long term </a:t>
            </a:r>
            <a:r>
              <a:rPr lang="en-US" dirty="0" smtClean="0"/>
              <a:t>care settings. She is a Certified </a:t>
            </a:r>
            <a:r>
              <a:rPr lang="en-US" dirty="0"/>
              <a:t>Diabetic Educator for high risk Perinatology practice and inpatient diabetes </a:t>
            </a:r>
            <a:r>
              <a:rPr lang="en-US" dirty="0" smtClean="0"/>
              <a:t>educator. Carol has served as a Lecturer </a:t>
            </a:r>
            <a:r>
              <a:rPr lang="en-US" dirty="0"/>
              <a:t>for the American Heart Association and the </a:t>
            </a:r>
            <a:r>
              <a:rPr lang="en-US" dirty="0" smtClean="0"/>
              <a:t>Stroke Foundation and is a member </a:t>
            </a:r>
            <a:r>
              <a:rPr lang="en-US" dirty="0"/>
              <a:t>of the </a:t>
            </a:r>
            <a:r>
              <a:rPr lang="en-US" dirty="0" smtClean="0"/>
              <a:t>CSUN </a:t>
            </a:r>
            <a:r>
              <a:rPr lang="en-US" dirty="0"/>
              <a:t>Advisory Board for Dietetics and </a:t>
            </a:r>
            <a:r>
              <a:rPr lang="en-US" dirty="0" smtClean="0"/>
              <a:t>guest </a:t>
            </a:r>
            <a:r>
              <a:rPr lang="en-US" dirty="0"/>
              <a:t>lecturer for the Dietetics Internship </a:t>
            </a:r>
            <a:r>
              <a:rPr lang="en-US" dirty="0" smtClean="0"/>
              <a:t>program.</a:t>
            </a:r>
            <a:endParaRPr lang="en-US" dirty="0"/>
          </a:p>
        </p:txBody>
      </p:sp>
      <p:sp>
        <p:nvSpPr>
          <p:cNvPr id="6" name="Slide Number Placeholder 2"/>
          <p:cNvSpPr>
            <a:spLocks noGrp="1"/>
          </p:cNvSpPr>
          <p:nvPr>
            <p:ph type="sldNum" sz="quarter" idx="10"/>
          </p:nvPr>
        </p:nvSpPr>
        <p:spPr>
          <a:xfrm>
            <a:off x="8305800" y="6400800"/>
            <a:ext cx="685800" cy="384175"/>
          </a:xfrm>
        </p:spPr>
        <p:txBody>
          <a:bodyPr/>
          <a:lstStyle/>
          <a:p>
            <a:fld id="{CE8DFC29-BC9A-4612-A7C0-13B6F4B4BB69}" type="slidenum">
              <a:rPr lang="en-US" sz="1800" smtClean="0"/>
              <a:pPr/>
              <a:t>6</a:t>
            </a:fld>
            <a:endParaRPr lang="en-US" dirty="0"/>
          </a:p>
        </p:txBody>
      </p:sp>
    </p:spTree>
    <p:extLst>
      <p:ext uri="{BB962C8B-B14F-4D97-AF65-F5344CB8AC3E}">
        <p14:creationId xmlns:p14="http://schemas.microsoft.com/office/powerpoint/2010/main" xmlns="" val="15228262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marL="342900" indent="0"/>
            <a:r>
              <a:rPr lang="en-US" sz="3200" dirty="0">
                <a:latin typeface="Arial" charset="0"/>
                <a:cs typeface="Arial" charset="0"/>
              </a:rPr>
              <a:t>California Hospital </a:t>
            </a:r>
            <a:br>
              <a:rPr lang="en-US" sz="3200" dirty="0">
                <a:latin typeface="Arial" charset="0"/>
                <a:cs typeface="Arial" charset="0"/>
              </a:rPr>
            </a:br>
            <a:r>
              <a:rPr lang="en-US" sz="3200" dirty="0">
                <a:latin typeface="Arial" charset="0"/>
                <a:cs typeface="Arial" charset="0"/>
              </a:rPr>
              <a:t>Emergency Food Planning </a:t>
            </a:r>
            <a:r>
              <a:rPr lang="en-US" sz="3200" dirty="0" smtClean="0">
                <a:latin typeface="Arial" charset="0"/>
                <a:cs typeface="Arial" charset="0"/>
              </a:rPr>
              <a:t/>
            </a:r>
            <a:br>
              <a:rPr lang="en-US" sz="3200" dirty="0" smtClean="0">
                <a:latin typeface="Arial" charset="0"/>
                <a:cs typeface="Arial" charset="0"/>
              </a:rPr>
            </a:br>
            <a:r>
              <a:rPr lang="en-US" sz="3200" dirty="0" smtClean="0">
                <a:latin typeface="Arial" charset="0"/>
                <a:cs typeface="Arial" charset="0"/>
              </a:rPr>
              <a:t>Guidance </a:t>
            </a:r>
            <a:r>
              <a:rPr lang="en-US" sz="3200" dirty="0">
                <a:latin typeface="Arial" charset="0"/>
                <a:cs typeface="Arial" charset="0"/>
              </a:rPr>
              <a:t>and </a:t>
            </a:r>
            <a:r>
              <a:rPr lang="en-US" sz="3200" dirty="0" smtClean="0">
                <a:latin typeface="Arial" charset="0"/>
                <a:cs typeface="Arial" charset="0"/>
              </a:rPr>
              <a:t>Toolkit</a:t>
            </a:r>
            <a:endParaRPr lang="en-US" sz="2400" dirty="0" smtClean="0">
              <a:latin typeface="Arial" charset="0"/>
              <a:cs typeface="Arial" charset="0"/>
            </a:endParaRPr>
          </a:p>
        </p:txBody>
      </p:sp>
      <p:sp>
        <p:nvSpPr>
          <p:cNvPr id="11267" name="Content Placeholder 2"/>
          <p:cNvSpPr>
            <a:spLocks noGrp="1"/>
          </p:cNvSpPr>
          <p:nvPr>
            <p:ph idx="1"/>
          </p:nvPr>
        </p:nvSpPr>
        <p:spPr/>
        <p:txBody>
          <a:bodyPr/>
          <a:lstStyle/>
          <a:p>
            <a:pPr indent="-4763"/>
            <a:r>
              <a:rPr lang="en-US" sz="2400" dirty="0" smtClean="0">
                <a:latin typeface="Arial" charset="0"/>
                <a:cs typeface="Arial" charset="0"/>
              </a:rPr>
              <a:t>Jan C. </a:t>
            </a:r>
            <a:r>
              <a:rPr lang="en-US" sz="2400" dirty="0" err="1" smtClean="0">
                <a:latin typeface="Arial" charset="0"/>
                <a:cs typeface="Arial" charset="0"/>
              </a:rPr>
              <a:t>Spencley</a:t>
            </a:r>
            <a:r>
              <a:rPr lang="en-US" sz="2400" dirty="0" smtClean="0">
                <a:latin typeface="Arial" charset="0"/>
                <a:cs typeface="Arial" charset="0"/>
              </a:rPr>
              <a:t/>
            </a:r>
            <a:br>
              <a:rPr lang="en-US" sz="2400" dirty="0" smtClean="0">
                <a:latin typeface="Arial" charset="0"/>
                <a:cs typeface="Arial" charset="0"/>
              </a:rPr>
            </a:br>
            <a:r>
              <a:rPr lang="en-US" sz="2400" dirty="0" smtClean="0">
                <a:latin typeface="Arial" charset="0"/>
                <a:cs typeface="Arial" charset="0"/>
              </a:rPr>
              <a:t>CHA Hospital Preparedness Program</a:t>
            </a:r>
          </a:p>
          <a:p>
            <a:pPr indent="-4763"/>
            <a:endParaRPr lang="en-US" sz="1400" dirty="0">
              <a:latin typeface="Arial" charset="0"/>
              <a:cs typeface="Arial" charset="0"/>
            </a:endParaRPr>
          </a:p>
          <a:p>
            <a:pPr indent="-4763"/>
            <a:r>
              <a:rPr lang="en-US" sz="2400" dirty="0" smtClean="0">
                <a:latin typeface="Arial" charset="0"/>
                <a:cs typeface="Arial" charset="0"/>
              </a:rPr>
              <a:t>Connie Lackey, RN</a:t>
            </a:r>
            <a:r>
              <a:rPr lang="en-US" sz="2400" dirty="0">
                <a:latin typeface="Arial" charset="0"/>
                <a:cs typeface="Arial" charset="0"/>
              </a:rPr>
              <a:t/>
            </a:r>
            <a:br>
              <a:rPr lang="en-US" sz="2400" dirty="0">
                <a:latin typeface="Arial" charset="0"/>
                <a:cs typeface="Arial" charset="0"/>
              </a:rPr>
            </a:br>
            <a:r>
              <a:rPr lang="en-US" sz="2400" dirty="0">
                <a:latin typeface="Arial" charset="0"/>
                <a:cs typeface="Arial" charset="0"/>
              </a:rPr>
              <a:t>Providence Saint Joseph </a:t>
            </a:r>
            <a:r>
              <a:rPr lang="en-US" sz="2400" dirty="0" smtClean="0">
                <a:latin typeface="Arial" charset="0"/>
                <a:cs typeface="Arial" charset="0"/>
              </a:rPr>
              <a:t>Medical Center</a:t>
            </a:r>
          </a:p>
          <a:p>
            <a:pPr indent="-4763"/>
            <a:endParaRPr lang="en-US" sz="1400" dirty="0">
              <a:latin typeface="Arial" charset="0"/>
              <a:cs typeface="Arial" charset="0"/>
            </a:endParaRPr>
          </a:p>
          <a:p>
            <a:pPr indent="-4763"/>
            <a:r>
              <a:rPr lang="en-US" sz="2400" dirty="0" smtClean="0">
                <a:latin typeface="Arial" charset="0"/>
                <a:cs typeface="Arial" charset="0"/>
              </a:rPr>
              <a:t>Carol Granados, MA, RD, CDE</a:t>
            </a:r>
            <a:r>
              <a:rPr lang="en-US" sz="2400" dirty="0">
                <a:latin typeface="Arial" charset="0"/>
                <a:cs typeface="Arial" charset="0"/>
              </a:rPr>
              <a:t/>
            </a:r>
            <a:br>
              <a:rPr lang="en-US" sz="2400" dirty="0">
                <a:latin typeface="Arial" charset="0"/>
                <a:cs typeface="Arial" charset="0"/>
              </a:rPr>
            </a:br>
            <a:r>
              <a:rPr lang="en-US" sz="2400" dirty="0">
                <a:latin typeface="Arial" charset="0"/>
                <a:cs typeface="Arial" charset="0"/>
              </a:rPr>
              <a:t>Providence Saint Joseph Medical Center</a:t>
            </a:r>
          </a:p>
          <a:p>
            <a:pPr indent="-4763"/>
            <a:endParaRPr lang="en-US" sz="2400" dirty="0" smtClean="0">
              <a:latin typeface="Arial" charset="0"/>
              <a:cs typeface="Arial" charset="0"/>
            </a:endParaRPr>
          </a:p>
          <a:p>
            <a:pPr indent="-4763"/>
            <a:endParaRPr lang="en-US" sz="2400" dirty="0">
              <a:latin typeface="Arial" charset="0"/>
              <a:cs typeface="Arial" charset="0"/>
            </a:endParaRPr>
          </a:p>
          <a:p>
            <a:pPr indent="-4763"/>
            <a:endParaRPr lang="en-US" sz="2400" dirty="0" smtClean="0">
              <a:latin typeface="Arial" charset="0"/>
              <a:cs typeface="Arial" charset="0"/>
            </a:endParaRPr>
          </a:p>
        </p:txBody>
      </p:sp>
    </p:spTree>
    <p:extLst>
      <p:ext uri="{BB962C8B-B14F-4D97-AF65-F5344CB8AC3E}">
        <p14:creationId xmlns:p14="http://schemas.microsoft.com/office/powerpoint/2010/main" xmlns="" val="27704695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Before we get started</a:t>
            </a:r>
            <a:endParaRPr lang="en-US" dirty="0"/>
          </a:p>
        </p:txBody>
      </p:sp>
      <p:sp>
        <p:nvSpPr>
          <p:cNvPr id="12" name="Content Placeholder 11"/>
          <p:cNvSpPr>
            <a:spLocks noGrp="1"/>
          </p:cNvSpPr>
          <p:nvPr>
            <p:ph idx="1"/>
          </p:nvPr>
        </p:nvSpPr>
        <p:spPr/>
        <p:txBody>
          <a:bodyPr/>
          <a:lstStyle/>
          <a:p>
            <a:pPr lvl="1"/>
            <a:r>
              <a:rPr lang="en-US" dirty="0"/>
              <a:t>Please print the Hospital Emergency Food Supply Planning Guidance and Toolkit before viewing this webinar </a:t>
            </a:r>
          </a:p>
          <a:p>
            <a:pPr lvl="1"/>
            <a:r>
              <a:rPr lang="en-US" dirty="0"/>
              <a:t>It will be helpful to have the </a:t>
            </a:r>
            <a:r>
              <a:rPr lang="en-US" dirty="0" smtClean="0"/>
              <a:t>printed </a:t>
            </a:r>
            <a:r>
              <a:rPr lang="en-US" dirty="0"/>
              <a:t>documents as they are reviewed or referenced during the webinar</a:t>
            </a:r>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8</a:t>
            </a:fld>
            <a:endParaRPr lang="en-US" dirty="0"/>
          </a:p>
        </p:txBody>
      </p:sp>
    </p:spTree>
    <p:extLst>
      <p:ext uri="{BB962C8B-B14F-4D97-AF65-F5344CB8AC3E}">
        <p14:creationId xmlns:p14="http://schemas.microsoft.com/office/powerpoint/2010/main" xmlns="" val="140315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12" name="Content Placeholder 11"/>
          <p:cNvSpPr>
            <a:spLocks noGrp="1"/>
          </p:cNvSpPr>
          <p:nvPr>
            <p:ph idx="1"/>
          </p:nvPr>
        </p:nvSpPr>
        <p:spPr/>
        <p:txBody>
          <a:bodyPr/>
          <a:lstStyle/>
          <a:p>
            <a:pPr lvl="1"/>
            <a:r>
              <a:rPr lang="en-US" dirty="0" smtClean="0"/>
              <a:t>Introduction – Purpose and Background</a:t>
            </a:r>
          </a:p>
          <a:p>
            <a:pPr lvl="1"/>
            <a:r>
              <a:rPr lang="en-US" dirty="0" smtClean="0"/>
              <a:t>Overview</a:t>
            </a:r>
          </a:p>
          <a:p>
            <a:pPr lvl="1"/>
            <a:r>
              <a:rPr lang="en-US" dirty="0"/>
              <a:t>Regulatory – Accrediting Agency Requirements</a:t>
            </a:r>
          </a:p>
          <a:p>
            <a:pPr lvl="1"/>
            <a:r>
              <a:rPr lang="en-US" dirty="0"/>
              <a:t>Guidance – Recommendations Overview (Attachment B)</a:t>
            </a:r>
          </a:p>
          <a:p>
            <a:pPr lvl="1"/>
            <a:r>
              <a:rPr lang="en-US" dirty="0"/>
              <a:t>Emergency Food Calculation Tool (Attachment C</a:t>
            </a:r>
            <a:r>
              <a:rPr lang="en-US" dirty="0" smtClean="0"/>
              <a:t>)</a:t>
            </a:r>
          </a:p>
          <a:p>
            <a:pPr lvl="2"/>
            <a:r>
              <a:rPr lang="en-US" dirty="0" smtClean="0"/>
              <a:t>Walk-through</a:t>
            </a:r>
            <a:endParaRPr lang="en-US" dirty="0"/>
          </a:p>
          <a:p>
            <a:pPr lvl="2"/>
            <a:r>
              <a:rPr lang="en-US" dirty="0"/>
              <a:t>Hospital Specific Assumptions and Calculations Summary</a:t>
            </a:r>
          </a:p>
          <a:p>
            <a:pPr lvl="1"/>
            <a:r>
              <a:rPr lang="en-US" dirty="0" smtClean="0"/>
              <a:t>Summary</a:t>
            </a:r>
            <a:endParaRPr lang="en-US" dirty="0"/>
          </a:p>
        </p:txBody>
      </p:sp>
      <p:sp>
        <p:nvSpPr>
          <p:cNvPr id="3" name="Slide Number Placeholder 2"/>
          <p:cNvSpPr>
            <a:spLocks noGrp="1"/>
          </p:cNvSpPr>
          <p:nvPr>
            <p:ph type="sldNum" sz="quarter" idx="10"/>
          </p:nvPr>
        </p:nvSpPr>
        <p:spPr>
          <a:xfrm>
            <a:off x="8305800" y="6400800"/>
            <a:ext cx="685800" cy="384175"/>
          </a:xfrm>
        </p:spPr>
        <p:txBody>
          <a:bodyPr/>
          <a:lstStyle/>
          <a:p>
            <a:fld id="{C20C9F8A-81A8-499A-A4E9-59C41EC4301B}" type="slidenum">
              <a:rPr lang="en-US" smtClean="0"/>
              <a:pPr/>
              <a:t>9</a:t>
            </a:fld>
            <a:endParaRPr lang="en-US" dirty="0"/>
          </a:p>
        </p:txBody>
      </p:sp>
    </p:spTree>
    <p:extLst>
      <p:ext uri="{BB962C8B-B14F-4D97-AF65-F5344CB8AC3E}">
        <p14:creationId xmlns:p14="http://schemas.microsoft.com/office/powerpoint/2010/main" xmlns="" val="208666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imary">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TradeGothic"/>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condary_FINAL">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radeGoth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ird">
  <a:themeElements>
    <a:clrScheme name="Topics or Bo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pics or Body">
      <a:majorFont>
        <a:latin typeface="TradeGoth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opics or Bo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pics or Bod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pics or Bod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pics or Bod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pics or Bod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pics or Bod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pics or Bod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pics or Bod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pics or Bod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pics or Bod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pics or Bod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pics or Bod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ondary">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radeGoth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rimary">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TradeGothic"/>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6937</TotalTime>
  <Words>4241</Words>
  <Application>Microsoft Office PowerPoint</Application>
  <PresentationFormat>On-screen Show (4:3)</PresentationFormat>
  <Paragraphs>403</Paragraphs>
  <Slides>42</Slides>
  <Notes>42</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Primary</vt:lpstr>
      <vt:lpstr>Secondary_FINAL</vt:lpstr>
      <vt:lpstr>Third</vt:lpstr>
      <vt:lpstr>Secondary</vt:lpstr>
      <vt:lpstr>1_Primary</vt:lpstr>
      <vt:lpstr>California Hospital  Emergency Food Planning Guidance and Toolkit </vt:lpstr>
      <vt:lpstr>Welcome</vt:lpstr>
      <vt:lpstr>Webinar Purpose</vt:lpstr>
      <vt:lpstr>Faculty: Jan C. Spencley</vt:lpstr>
      <vt:lpstr>Faculty: Connie Lackey</vt:lpstr>
      <vt:lpstr>Faculty: Carol Granados</vt:lpstr>
      <vt:lpstr>California Hospital  Emergency Food Planning  Guidance and Toolkit</vt:lpstr>
      <vt:lpstr>Before we get started</vt:lpstr>
      <vt:lpstr>Agenda</vt:lpstr>
      <vt:lpstr>Overview:  Purpose of Guidance</vt:lpstr>
      <vt:lpstr>Overview: Development</vt:lpstr>
      <vt:lpstr>Emergency Food Planning and Guidance Toolkit: Contents</vt:lpstr>
      <vt:lpstr>Regulatory – Accrediting Agency  Food Supply Overview</vt:lpstr>
      <vt:lpstr>Guidance and Recommendations Highlights (Attachment B)</vt:lpstr>
      <vt:lpstr>Guidance and Recommendations Highlights (Attachment B)</vt:lpstr>
      <vt:lpstr>The Hospital: If the Lights Are On They Will Come</vt:lpstr>
      <vt:lpstr>Emergency Food Planning Tool Basic Overview (Attachment C)</vt:lpstr>
      <vt:lpstr>The Emergency Food Supply Calculations are One Piece of  an Integrated Puzzle</vt:lpstr>
      <vt:lpstr>Emergency Food Plan  Calculation Tool</vt:lpstr>
      <vt:lpstr>Emergency Food Calculation Tool Attachment C – You Already Do This</vt:lpstr>
      <vt:lpstr>Licensed Beds: Reasonable  Minimum for Surge  Staffed Beds Are 90% of Licensed</vt:lpstr>
      <vt:lpstr>California Hospital Emergency  Food Planning Tool</vt:lpstr>
      <vt:lpstr>Providence Saint Joseph Medical Center Example Assumptions – Population </vt:lpstr>
      <vt:lpstr>Providence Saint Joseph Medical Center Example Assumptions – C-I Populations </vt:lpstr>
      <vt:lpstr>Providence Saint Joseph Medical Center Example Assumptions – C-I Populations </vt:lpstr>
      <vt:lpstr>Providence Saint Joseph Medical Center Example Assumptions – C-I Populations </vt:lpstr>
      <vt:lpstr>Providence Saint Joseph Medical Center Assumptions – C-II Patient Meal Requirements</vt:lpstr>
      <vt:lpstr>Providence Saint Joseph Medical Center Assumptions – C-II Patient Meal Requirements</vt:lpstr>
      <vt:lpstr>Providence Saint Joseph Medical Center Assumptions – C-II Patient Meal Requirements</vt:lpstr>
      <vt:lpstr>Providence Saint Joseph Medical Center Assumptions – C-III Patient Meal Plans</vt:lpstr>
      <vt:lpstr>Providence Saint Joseph Medical Center Assumptions – C-III Patient Meal Plans</vt:lpstr>
      <vt:lpstr>Providence Saint Joseph Medical Center Assumptions – C-III Patient Meal Plans</vt:lpstr>
      <vt:lpstr>Providence Saint Joseph Medical Center Assumptions – C-II Sample Disaster Menus</vt:lpstr>
      <vt:lpstr>Providence Saint Joseph Medical Center Assumptions – C-III Patient Meal Plans</vt:lpstr>
      <vt:lpstr>Providence Saint Joseph Medical Center Assumptions – C-IV Non-Patient Meal Plans</vt:lpstr>
      <vt:lpstr>Providence Saint Joseph Medical Center Assumptions – C-IV Non-Patient Meal Plans</vt:lpstr>
      <vt:lpstr>Providence Saint Joseph Medical Center Assumptions – C-IV Non-Patient Meal Plans</vt:lpstr>
      <vt:lpstr>Providence Saint Joseph Medical Center Assumptions – C-V Inventory-Servings Summary</vt:lpstr>
      <vt:lpstr>Summary</vt:lpstr>
      <vt:lpstr>Thank you</vt:lpstr>
      <vt:lpstr>CHA’s Hospital Preparedness Program</vt:lpstr>
      <vt:lpstr>Thank You to Our Funders</vt:lpstr>
    </vt:vector>
  </TitlesOfParts>
  <Company>CHA/CAHHS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Presentation Title (this slide style also used  to divide or  to introduce major topic shift or other speaker’s topics)</dc:title>
  <dc:creator>lmekjavich</dc:creator>
  <cp:lastModifiedBy>mcoughlin</cp:lastModifiedBy>
  <cp:revision>630</cp:revision>
  <cp:lastPrinted>2013-05-30T18:21:50Z</cp:lastPrinted>
  <dcterms:created xsi:type="dcterms:W3CDTF">2005-01-11T16:21:33Z</dcterms:created>
  <dcterms:modified xsi:type="dcterms:W3CDTF">2013-08-23T16:35:57Z</dcterms:modified>
</cp:coreProperties>
</file>