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2"/>
    <p:sldMasterId id="2147483684" r:id="rId3"/>
  </p:sldMasterIdLst>
  <p:notesMasterIdLst>
    <p:notesMasterId r:id="rId36"/>
  </p:notesMasterIdLst>
  <p:handoutMasterIdLst>
    <p:handoutMasterId r:id="rId37"/>
  </p:handoutMasterIdLst>
  <p:sldIdLst>
    <p:sldId id="297" r:id="rId4"/>
    <p:sldId id="268" r:id="rId5"/>
    <p:sldId id="269" r:id="rId6"/>
    <p:sldId id="270" r:id="rId7"/>
    <p:sldId id="290" r:id="rId8"/>
    <p:sldId id="271" r:id="rId9"/>
    <p:sldId id="272" r:id="rId10"/>
    <p:sldId id="273" r:id="rId11"/>
    <p:sldId id="291" r:id="rId12"/>
    <p:sldId id="292" r:id="rId13"/>
    <p:sldId id="293" r:id="rId14"/>
    <p:sldId id="304" r:id="rId15"/>
    <p:sldId id="305" r:id="rId16"/>
    <p:sldId id="294" r:id="rId17"/>
    <p:sldId id="295" r:id="rId18"/>
    <p:sldId id="299" r:id="rId19"/>
    <p:sldId id="300" r:id="rId20"/>
    <p:sldId id="278" r:id="rId21"/>
    <p:sldId id="279" r:id="rId22"/>
    <p:sldId id="281" r:id="rId23"/>
    <p:sldId id="301" r:id="rId24"/>
    <p:sldId id="308" r:id="rId25"/>
    <p:sldId id="313" r:id="rId26"/>
    <p:sldId id="314" r:id="rId27"/>
    <p:sldId id="310" r:id="rId28"/>
    <p:sldId id="309" r:id="rId29"/>
    <p:sldId id="311" r:id="rId30"/>
    <p:sldId id="312" r:id="rId31"/>
    <p:sldId id="307" r:id="rId32"/>
    <p:sldId id="302" r:id="rId33"/>
    <p:sldId id="303" r:id="rId34"/>
    <p:sldId id="298"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176" autoAdjust="0"/>
  </p:normalViewPr>
  <p:slideViewPr>
    <p:cSldViewPr>
      <p:cViewPr varScale="1">
        <p:scale>
          <a:sx n="66" d="100"/>
          <a:sy n="66" d="100"/>
        </p:scale>
        <p:origin x="1140"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65" d="100"/>
          <a:sy n="65" d="100"/>
        </p:scale>
        <p:origin x="2652"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2.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EA560E-E3B0-4FEA-B3B3-516D086555B5}"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408AC112-5AAD-45F7-8FD3-E2C4848BC491}">
      <dgm:prSet phldrT="[Text]"/>
      <dgm:spPr/>
      <dgm:t>
        <a:bodyPr/>
        <a:lstStyle/>
        <a:p>
          <a:r>
            <a:rPr lang="en-US" dirty="0">
              <a:latin typeface="Arial" panose="020B0604020202020204" pitchFamily="34" charset="0"/>
              <a:cs typeface="Arial" panose="020B0604020202020204" pitchFamily="34" charset="0"/>
            </a:rPr>
            <a:t>Emergency Preparedness Program</a:t>
          </a:r>
        </a:p>
      </dgm:t>
      <dgm:extLst>
        <a:ext uri="{E40237B7-FDA0-4F09-8148-C483321AD2D9}">
          <dgm14:cNvPr xmlns:dgm14="http://schemas.microsoft.com/office/drawing/2010/diagram" id="0" name="" descr="Emergency Preparedness Program&#10; Risk Assessment and Planning&#10; Policies and Procedures&#10; Communication Plan&#10; Training and Testing &#10;" title="Emergency Program"/>
        </a:ext>
      </dgm:extLst>
    </dgm:pt>
    <dgm:pt modelId="{D0F64FFB-04A3-49FE-AE7E-48A4F8401040}" type="parTrans" cxnId="{47F4CBA7-A82A-48E9-AB3C-5B8B7B491139}">
      <dgm:prSet/>
      <dgm:spPr/>
      <dgm:t>
        <a:bodyPr/>
        <a:lstStyle/>
        <a:p>
          <a:endParaRPr lang="en-US"/>
        </a:p>
      </dgm:t>
    </dgm:pt>
    <dgm:pt modelId="{39681C27-1038-4613-98E2-8C5D71FBB45E}" type="sibTrans" cxnId="{47F4CBA7-A82A-48E9-AB3C-5B8B7B491139}">
      <dgm:prSet/>
      <dgm:spPr/>
      <dgm:t>
        <a:bodyPr/>
        <a:lstStyle/>
        <a:p>
          <a:endParaRPr lang="en-US"/>
        </a:p>
      </dgm:t>
    </dgm:pt>
    <dgm:pt modelId="{57EC934C-EB88-4503-9E03-30F99A401C78}">
      <dgm:prSet phldrT="[Text]"/>
      <dgm:spPr/>
      <dgm:t>
        <a:bodyPr/>
        <a:lstStyle/>
        <a:p>
          <a:r>
            <a:rPr lang="en-US" dirty="0">
              <a:latin typeface="Arial" panose="020B0604020202020204" pitchFamily="34" charset="0"/>
              <a:cs typeface="Arial" panose="020B0604020202020204" pitchFamily="34" charset="0"/>
            </a:rPr>
            <a:t>Risk Assessment and Planning</a:t>
          </a:r>
        </a:p>
      </dgm:t>
      <dgm:extLst>
        <a:ext uri="{E40237B7-FDA0-4F09-8148-C483321AD2D9}">
          <dgm14:cNvPr xmlns:dgm14="http://schemas.microsoft.com/office/drawing/2010/diagram" id="0" name="" descr="Emergency Preparedness Program&#10; Risk Assessment and Planning&#10; Policies and Procedures&#10; Communication Plan&#10; Training and Testing &#10;" title="Emergency Program"/>
        </a:ext>
      </dgm:extLst>
    </dgm:pt>
    <dgm:pt modelId="{B0945097-B362-4964-B024-DA70A6E1B61F}" type="parTrans" cxnId="{70E5DA8C-5154-443E-90ED-712D6EE967A2}">
      <dgm:prSet/>
      <dgm:spPr/>
      <dgm:t>
        <a:bodyPr/>
        <a:lstStyle/>
        <a:p>
          <a:endParaRPr lang="en-US"/>
        </a:p>
      </dgm:t>
    </dgm:pt>
    <dgm:pt modelId="{AB0D500E-405F-4A30-9A42-13338162646A}" type="sibTrans" cxnId="{70E5DA8C-5154-443E-90ED-712D6EE967A2}">
      <dgm:prSet/>
      <dgm:spPr/>
      <dgm:t>
        <a:bodyPr/>
        <a:lstStyle/>
        <a:p>
          <a:endParaRPr lang="en-US"/>
        </a:p>
      </dgm:t>
    </dgm:pt>
    <dgm:pt modelId="{F4EFEDD2-A0E7-482B-B6FC-B11D4BA3EBAF}">
      <dgm:prSet/>
      <dgm:spPr/>
      <dgm:t>
        <a:bodyPr/>
        <a:lstStyle/>
        <a:p>
          <a:r>
            <a:rPr lang="en-US" dirty="0">
              <a:latin typeface="Arial" panose="020B0604020202020204" pitchFamily="34" charset="0"/>
              <a:cs typeface="Arial" panose="020B0604020202020204" pitchFamily="34" charset="0"/>
            </a:rPr>
            <a:t>Policies and Procedures</a:t>
          </a:r>
        </a:p>
      </dgm:t>
      <dgm:extLst>
        <a:ext uri="{E40237B7-FDA0-4F09-8148-C483321AD2D9}">
          <dgm14:cNvPr xmlns:dgm14="http://schemas.microsoft.com/office/drawing/2010/diagram" id="0" name="" descr="Emergency Preparedness Program&#10; Risk Assessment and Planning&#10; Policies and Procedures&#10; Communication Plan&#10; Training and Testing &#10;" title="Emergency Program"/>
        </a:ext>
      </dgm:extLst>
    </dgm:pt>
    <dgm:pt modelId="{A89F35E3-7AC4-4DC5-A537-A2D04E9D8DC9}" type="parTrans" cxnId="{680FE75F-51A4-429C-9433-747DFA48054A}">
      <dgm:prSet/>
      <dgm:spPr/>
      <dgm:t>
        <a:bodyPr/>
        <a:lstStyle/>
        <a:p>
          <a:endParaRPr lang="en-US"/>
        </a:p>
      </dgm:t>
    </dgm:pt>
    <dgm:pt modelId="{22234096-BFD3-4F64-BB52-586D70102B6A}" type="sibTrans" cxnId="{680FE75F-51A4-429C-9433-747DFA48054A}">
      <dgm:prSet/>
      <dgm:spPr/>
      <dgm:t>
        <a:bodyPr/>
        <a:lstStyle/>
        <a:p>
          <a:endParaRPr lang="en-US"/>
        </a:p>
      </dgm:t>
    </dgm:pt>
    <dgm:pt modelId="{DCCFBD53-07BB-42A6-B8C3-50446D732906}">
      <dgm:prSet/>
      <dgm:spPr/>
      <dgm:t>
        <a:bodyPr/>
        <a:lstStyle/>
        <a:p>
          <a:r>
            <a:rPr lang="en-US" dirty="0">
              <a:latin typeface="Arial" panose="020B0604020202020204" pitchFamily="34" charset="0"/>
              <a:cs typeface="Arial" panose="020B0604020202020204" pitchFamily="34" charset="0"/>
            </a:rPr>
            <a:t>Communication Plan</a:t>
          </a:r>
        </a:p>
      </dgm:t>
      <dgm:extLst>
        <a:ext uri="{E40237B7-FDA0-4F09-8148-C483321AD2D9}">
          <dgm14:cNvPr xmlns:dgm14="http://schemas.microsoft.com/office/drawing/2010/diagram" id="0" name="" descr="Emergency Preparedness Program&#10; Risk Assessment and Planning&#10; Policies and Procedures&#10; Communication Plan&#10; Training and Testing &#10;" title="Emergency Program"/>
        </a:ext>
      </dgm:extLst>
    </dgm:pt>
    <dgm:pt modelId="{AE1B23C5-0EA6-4568-8A92-A31EF79A7623}" type="parTrans" cxnId="{003EAF0E-9ECD-417E-82C4-64BB03739DFB}">
      <dgm:prSet/>
      <dgm:spPr/>
      <dgm:t>
        <a:bodyPr/>
        <a:lstStyle/>
        <a:p>
          <a:endParaRPr lang="en-US"/>
        </a:p>
      </dgm:t>
    </dgm:pt>
    <dgm:pt modelId="{56FBA582-5760-4314-BEC8-1F11E8019E96}" type="sibTrans" cxnId="{003EAF0E-9ECD-417E-82C4-64BB03739DFB}">
      <dgm:prSet/>
      <dgm:spPr/>
      <dgm:t>
        <a:bodyPr/>
        <a:lstStyle/>
        <a:p>
          <a:endParaRPr lang="en-US"/>
        </a:p>
      </dgm:t>
    </dgm:pt>
    <dgm:pt modelId="{373AB321-6A0D-4755-85BF-0327BFFF2708}">
      <dgm:prSet/>
      <dgm:spPr/>
      <dgm:t>
        <a:bodyPr/>
        <a:lstStyle/>
        <a:p>
          <a:r>
            <a:rPr lang="en-US" dirty="0">
              <a:latin typeface="Arial" panose="020B0604020202020204" pitchFamily="34" charset="0"/>
              <a:cs typeface="Arial" panose="020B0604020202020204" pitchFamily="34" charset="0"/>
            </a:rPr>
            <a:t>Training and Testing </a:t>
          </a:r>
        </a:p>
      </dgm:t>
      <dgm:extLst>
        <a:ext uri="{E40237B7-FDA0-4F09-8148-C483321AD2D9}">
          <dgm14:cNvPr xmlns:dgm14="http://schemas.microsoft.com/office/drawing/2010/diagram" id="0" name="" descr="Emergency Preparedness Program&#10; Risk Assessment and Planning&#10; Policies and Procedures&#10; Communication Plan&#10; Training and Testing &#10;" title="Emergency Program"/>
        </a:ext>
      </dgm:extLst>
    </dgm:pt>
    <dgm:pt modelId="{A74615FB-BF60-44F2-8031-05A18F8F36B7}" type="parTrans" cxnId="{47EF8690-DF99-48F4-B14A-6FFD5D65D288}">
      <dgm:prSet/>
      <dgm:spPr/>
      <dgm:t>
        <a:bodyPr/>
        <a:lstStyle/>
        <a:p>
          <a:endParaRPr lang="en-US"/>
        </a:p>
      </dgm:t>
    </dgm:pt>
    <dgm:pt modelId="{4C9D401A-CA03-4AD1-95EF-517F1D2A1F8C}" type="sibTrans" cxnId="{47EF8690-DF99-48F4-B14A-6FFD5D65D288}">
      <dgm:prSet/>
      <dgm:spPr/>
      <dgm:t>
        <a:bodyPr/>
        <a:lstStyle/>
        <a:p>
          <a:endParaRPr lang="en-US"/>
        </a:p>
      </dgm:t>
    </dgm:pt>
    <dgm:pt modelId="{E447AEC6-BC41-4E0C-B35B-F7CE89B5CB94}" type="pres">
      <dgm:prSet presAssocID="{19EA560E-E3B0-4FEA-B3B3-516D086555B5}" presName="diagram" presStyleCnt="0">
        <dgm:presLayoutVars>
          <dgm:chMax val="1"/>
          <dgm:dir/>
          <dgm:animLvl val="ctr"/>
          <dgm:resizeHandles val="exact"/>
        </dgm:presLayoutVars>
      </dgm:prSet>
      <dgm:spPr/>
      <dgm:t>
        <a:bodyPr/>
        <a:lstStyle/>
        <a:p>
          <a:endParaRPr lang="en-US"/>
        </a:p>
      </dgm:t>
    </dgm:pt>
    <dgm:pt modelId="{E29A0746-2457-4ACE-A336-D823E224A3E9}" type="pres">
      <dgm:prSet presAssocID="{19EA560E-E3B0-4FEA-B3B3-516D086555B5}" presName="matrix" presStyleCnt="0"/>
      <dgm:spPr/>
    </dgm:pt>
    <dgm:pt modelId="{7D1A0635-A214-49F7-B70A-6705BE5D3168}" type="pres">
      <dgm:prSet presAssocID="{19EA560E-E3B0-4FEA-B3B3-516D086555B5}" presName="tile1" presStyleLbl="node1" presStyleIdx="0" presStyleCnt="4"/>
      <dgm:spPr/>
      <dgm:t>
        <a:bodyPr/>
        <a:lstStyle/>
        <a:p>
          <a:endParaRPr lang="en-US"/>
        </a:p>
      </dgm:t>
    </dgm:pt>
    <dgm:pt modelId="{1A931EEA-B176-4DDF-AEFC-266388091565}" type="pres">
      <dgm:prSet presAssocID="{19EA560E-E3B0-4FEA-B3B3-516D086555B5}" presName="tile1text" presStyleLbl="node1" presStyleIdx="0" presStyleCnt="4">
        <dgm:presLayoutVars>
          <dgm:chMax val="0"/>
          <dgm:chPref val="0"/>
          <dgm:bulletEnabled val="1"/>
        </dgm:presLayoutVars>
      </dgm:prSet>
      <dgm:spPr/>
      <dgm:t>
        <a:bodyPr/>
        <a:lstStyle/>
        <a:p>
          <a:endParaRPr lang="en-US"/>
        </a:p>
      </dgm:t>
    </dgm:pt>
    <dgm:pt modelId="{4E8964E7-D7CE-45C3-8CE5-2074CBB2FF70}" type="pres">
      <dgm:prSet presAssocID="{19EA560E-E3B0-4FEA-B3B3-516D086555B5}" presName="tile2" presStyleLbl="node1" presStyleIdx="1" presStyleCnt="4"/>
      <dgm:spPr/>
      <dgm:t>
        <a:bodyPr/>
        <a:lstStyle/>
        <a:p>
          <a:endParaRPr lang="en-US"/>
        </a:p>
      </dgm:t>
    </dgm:pt>
    <dgm:pt modelId="{89C7BEE8-4D9F-4F3C-A4FF-238B3E93DCC4}" type="pres">
      <dgm:prSet presAssocID="{19EA560E-E3B0-4FEA-B3B3-516D086555B5}" presName="tile2text" presStyleLbl="node1" presStyleIdx="1" presStyleCnt="4">
        <dgm:presLayoutVars>
          <dgm:chMax val="0"/>
          <dgm:chPref val="0"/>
          <dgm:bulletEnabled val="1"/>
        </dgm:presLayoutVars>
      </dgm:prSet>
      <dgm:spPr/>
      <dgm:t>
        <a:bodyPr/>
        <a:lstStyle/>
        <a:p>
          <a:endParaRPr lang="en-US"/>
        </a:p>
      </dgm:t>
    </dgm:pt>
    <dgm:pt modelId="{4595A3C7-BB73-4B89-A3F2-D7B20E0F4EC5}" type="pres">
      <dgm:prSet presAssocID="{19EA560E-E3B0-4FEA-B3B3-516D086555B5}" presName="tile3" presStyleLbl="node1" presStyleIdx="2" presStyleCnt="4"/>
      <dgm:spPr/>
      <dgm:t>
        <a:bodyPr/>
        <a:lstStyle/>
        <a:p>
          <a:endParaRPr lang="en-US"/>
        </a:p>
      </dgm:t>
    </dgm:pt>
    <dgm:pt modelId="{EC8875F7-6C81-4D5B-9234-20DE08C63BC2}" type="pres">
      <dgm:prSet presAssocID="{19EA560E-E3B0-4FEA-B3B3-516D086555B5}" presName="tile3text" presStyleLbl="node1" presStyleIdx="2" presStyleCnt="4">
        <dgm:presLayoutVars>
          <dgm:chMax val="0"/>
          <dgm:chPref val="0"/>
          <dgm:bulletEnabled val="1"/>
        </dgm:presLayoutVars>
      </dgm:prSet>
      <dgm:spPr/>
      <dgm:t>
        <a:bodyPr/>
        <a:lstStyle/>
        <a:p>
          <a:endParaRPr lang="en-US"/>
        </a:p>
      </dgm:t>
    </dgm:pt>
    <dgm:pt modelId="{76168761-C2B0-4295-8CF4-2DDB6748CE3F}" type="pres">
      <dgm:prSet presAssocID="{19EA560E-E3B0-4FEA-B3B3-516D086555B5}" presName="tile4" presStyleLbl="node1" presStyleIdx="3" presStyleCnt="4"/>
      <dgm:spPr/>
      <dgm:t>
        <a:bodyPr/>
        <a:lstStyle/>
        <a:p>
          <a:endParaRPr lang="en-US"/>
        </a:p>
      </dgm:t>
    </dgm:pt>
    <dgm:pt modelId="{3D4DBDB4-7ED0-4503-8A64-E8E1D3F32786}" type="pres">
      <dgm:prSet presAssocID="{19EA560E-E3B0-4FEA-B3B3-516D086555B5}" presName="tile4text" presStyleLbl="node1" presStyleIdx="3" presStyleCnt="4">
        <dgm:presLayoutVars>
          <dgm:chMax val="0"/>
          <dgm:chPref val="0"/>
          <dgm:bulletEnabled val="1"/>
        </dgm:presLayoutVars>
      </dgm:prSet>
      <dgm:spPr/>
      <dgm:t>
        <a:bodyPr/>
        <a:lstStyle/>
        <a:p>
          <a:endParaRPr lang="en-US"/>
        </a:p>
      </dgm:t>
    </dgm:pt>
    <dgm:pt modelId="{32ED76A1-7BDD-4CEE-80EF-32DFE9626D5D}" type="pres">
      <dgm:prSet presAssocID="{19EA560E-E3B0-4FEA-B3B3-516D086555B5}" presName="centerTile" presStyleLbl="fgShp" presStyleIdx="0" presStyleCnt="1">
        <dgm:presLayoutVars>
          <dgm:chMax val="0"/>
          <dgm:chPref val="0"/>
        </dgm:presLayoutVars>
      </dgm:prSet>
      <dgm:spPr/>
      <dgm:t>
        <a:bodyPr/>
        <a:lstStyle/>
        <a:p>
          <a:endParaRPr lang="en-US"/>
        </a:p>
      </dgm:t>
    </dgm:pt>
  </dgm:ptLst>
  <dgm:cxnLst>
    <dgm:cxn modelId="{1C09CBA6-2973-4B7B-88A5-374E31A65220}" type="presOf" srcId="{19EA560E-E3B0-4FEA-B3B3-516D086555B5}" destId="{E447AEC6-BC41-4E0C-B35B-F7CE89B5CB94}" srcOrd="0" destOrd="0" presId="urn:microsoft.com/office/officeart/2005/8/layout/matrix1"/>
    <dgm:cxn modelId="{AB378859-CAA2-4D57-85DE-FC5D72F22F31}" type="presOf" srcId="{373AB321-6A0D-4755-85BF-0327BFFF2708}" destId="{3D4DBDB4-7ED0-4503-8A64-E8E1D3F32786}" srcOrd="1" destOrd="0" presId="urn:microsoft.com/office/officeart/2005/8/layout/matrix1"/>
    <dgm:cxn modelId="{315E4F2F-CB90-4C20-B8F7-77B9723F219D}" type="presOf" srcId="{F4EFEDD2-A0E7-482B-B6FC-B11D4BA3EBAF}" destId="{4E8964E7-D7CE-45C3-8CE5-2074CBB2FF70}" srcOrd="0" destOrd="0" presId="urn:microsoft.com/office/officeart/2005/8/layout/matrix1"/>
    <dgm:cxn modelId="{79AC4C30-D1C6-4969-BAED-B14DB889C7BE}" type="presOf" srcId="{DCCFBD53-07BB-42A6-B8C3-50446D732906}" destId="{4595A3C7-BB73-4B89-A3F2-D7B20E0F4EC5}" srcOrd="0" destOrd="0" presId="urn:microsoft.com/office/officeart/2005/8/layout/matrix1"/>
    <dgm:cxn modelId="{47EF8690-DF99-48F4-B14A-6FFD5D65D288}" srcId="{408AC112-5AAD-45F7-8FD3-E2C4848BC491}" destId="{373AB321-6A0D-4755-85BF-0327BFFF2708}" srcOrd="3" destOrd="0" parTransId="{A74615FB-BF60-44F2-8031-05A18F8F36B7}" sibTransId="{4C9D401A-CA03-4AD1-95EF-517F1D2A1F8C}"/>
    <dgm:cxn modelId="{6C0FB3B4-C0FD-4CAE-87F4-9C10B2808127}" type="presOf" srcId="{57EC934C-EB88-4503-9E03-30F99A401C78}" destId="{7D1A0635-A214-49F7-B70A-6705BE5D3168}" srcOrd="0" destOrd="0" presId="urn:microsoft.com/office/officeart/2005/8/layout/matrix1"/>
    <dgm:cxn modelId="{387560B7-A051-48BC-8485-73B5DCEB3EFC}" type="presOf" srcId="{F4EFEDD2-A0E7-482B-B6FC-B11D4BA3EBAF}" destId="{89C7BEE8-4D9F-4F3C-A4FF-238B3E93DCC4}" srcOrd="1" destOrd="0" presId="urn:microsoft.com/office/officeart/2005/8/layout/matrix1"/>
    <dgm:cxn modelId="{680FE75F-51A4-429C-9433-747DFA48054A}" srcId="{408AC112-5AAD-45F7-8FD3-E2C4848BC491}" destId="{F4EFEDD2-A0E7-482B-B6FC-B11D4BA3EBAF}" srcOrd="1" destOrd="0" parTransId="{A89F35E3-7AC4-4DC5-A537-A2D04E9D8DC9}" sibTransId="{22234096-BFD3-4F64-BB52-586D70102B6A}"/>
    <dgm:cxn modelId="{70E5DA8C-5154-443E-90ED-712D6EE967A2}" srcId="{408AC112-5AAD-45F7-8FD3-E2C4848BC491}" destId="{57EC934C-EB88-4503-9E03-30F99A401C78}" srcOrd="0" destOrd="0" parTransId="{B0945097-B362-4964-B024-DA70A6E1B61F}" sibTransId="{AB0D500E-405F-4A30-9A42-13338162646A}"/>
    <dgm:cxn modelId="{B9828203-7347-413D-990E-194E8AA3E12E}" type="presOf" srcId="{408AC112-5AAD-45F7-8FD3-E2C4848BC491}" destId="{32ED76A1-7BDD-4CEE-80EF-32DFE9626D5D}" srcOrd="0" destOrd="0" presId="urn:microsoft.com/office/officeart/2005/8/layout/matrix1"/>
    <dgm:cxn modelId="{09827C5B-9390-4F1D-828B-ED852F42653A}" type="presOf" srcId="{373AB321-6A0D-4755-85BF-0327BFFF2708}" destId="{76168761-C2B0-4295-8CF4-2DDB6748CE3F}" srcOrd="0" destOrd="0" presId="urn:microsoft.com/office/officeart/2005/8/layout/matrix1"/>
    <dgm:cxn modelId="{5BB80FB8-F575-4DE2-9E38-43BCDB408A29}" type="presOf" srcId="{57EC934C-EB88-4503-9E03-30F99A401C78}" destId="{1A931EEA-B176-4DDF-AEFC-266388091565}" srcOrd="1" destOrd="0" presId="urn:microsoft.com/office/officeart/2005/8/layout/matrix1"/>
    <dgm:cxn modelId="{47F4CBA7-A82A-48E9-AB3C-5B8B7B491139}" srcId="{19EA560E-E3B0-4FEA-B3B3-516D086555B5}" destId="{408AC112-5AAD-45F7-8FD3-E2C4848BC491}" srcOrd="0" destOrd="0" parTransId="{D0F64FFB-04A3-49FE-AE7E-48A4F8401040}" sibTransId="{39681C27-1038-4613-98E2-8C5D71FBB45E}"/>
    <dgm:cxn modelId="{08D7E80A-2830-4734-AD4E-088322E8536E}" type="presOf" srcId="{DCCFBD53-07BB-42A6-B8C3-50446D732906}" destId="{EC8875F7-6C81-4D5B-9234-20DE08C63BC2}" srcOrd="1" destOrd="0" presId="urn:microsoft.com/office/officeart/2005/8/layout/matrix1"/>
    <dgm:cxn modelId="{003EAF0E-9ECD-417E-82C4-64BB03739DFB}" srcId="{408AC112-5AAD-45F7-8FD3-E2C4848BC491}" destId="{DCCFBD53-07BB-42A6-B8C3-50446D732906}" srcOrd="2" destOrd="0" parTransId="{AE1B23C5-0EA6-4568-8A92-A31EF79A7623}" sibTransId="{56FBA582-5760-4314-BEC8-1F11E8019E96}"/>
    <dgm:cxn modelId="{318CED18-4A10-4939-8D01-6CD8C44EBC43}" type="presParOf" srcId="{E447AEC6-BC41-4E0C-B35B-F7CE89B5CB94}" destId="{E29A0746-2457-4ACE-A336-D823E224A3E9}" srcOrd="0" destOrd="0" presId="urn:microsoft.com/office/officeart/2005/8/layout/matrix1"/>
    <dgm:cxn modelId="{D80327A4-864C-41F4-98B3-62426DD7F147}" type="presParOf" srcId="{E29A0746-2457-4ACE-A336-D823E224A3E9}" destId="{7D1A0635-A214-49F7-B70A-6705BE5D3168}" srcOrd="0" destOrd="0" presId="urn:microsoft.com/office/officeart/2005/8/layout/matrix1"/>
    <dgm:cxn modelId="{549A9EE9-1CFA-496A-AE5F-C71229945DB8}" type="presParOf" srcId="{E29A0746-2457-4ACE-A336-D823E224A3E9}" destId="{1A931EEA-B176-4DDF-AEFC-266388091565}" srcOrd="1" destOrd="0" presId="urn:microsoft.com/office/officeart/2005/8/layout/matrix1"/>
    <dgm:cxn modelId="{8B110CF6-DD6E-4EB8-96BA-78AB675A5B11}" type="presParOf" srcId="{E29A0746-2457-4ACE-A336-D823E224A3E9}" destId="{4E8964E7-D7CE-45C3-8CE5-2074CBB2FF70}" srcOrd="2" destOrd="0" presId="urn:microsoft.com/office/officeart/2005/8/layout/matrix1"/>
    <dgm:cxn modelId="{53B64ADA-FD24-4B4F-ADCB-4393F3F92F9D}" type="presParOf" srcId="{E29A0746-2457-4ACE-A336-D823E224A3E9}" destId="{89C7BEE8-4D9F-4F3C-A4FF-238B3E93DCC4}" srcOrd="3" destOrd="0" presId="urn:microsoft.com/office/officeart/2005/8/layout/matrix1"/>
    <dgm:cxn modelId="{C5AEA269-010C-464A-9101-AB4BA9A81E09}" type="presParOf" srcId="{E29A0746-2457-4ACE-A336-D823E224A3E9}" destId="{4595A3C7-BB73-4B89-A3F2-D7B20E0F4EC5}" srcOrd="4" destOrd="0" presId="urn:microsoft.com/office/officeart/2005/8/layout/matrix1"/>
    <dgm:cxn modelId="{886D85EF-70F9-46F3-AF1F-A30F666FBA45}" type="presParOf" srcId="{E29A0746-2457-4ACE-A336-D823E224A3E9}" destId="{EC8875F7-6C81-4D5B-9234-20DE08C63BC2}" srcOrd="5" destOrd="0" presId="urn:microsoft.com/office/officeart/2005/8/layout/matrix1"/>
    <dgm:cxn modelId="{F2624A9C-B35C-4447-B5CC-2541BCFF8372}" type="presParOf" srcId="{E29A0746-2457-4ACE-A336-D823E224A3E9}" destId="{76168761-C2B0-4295-8CF4-2DDB6748CE3F}" srcOrd="6" destOrd="0" presId="urn:microsoft.com/office/officeart/2005/8/layout/matrix1"/>
    <dgm:cxn modelId="{5077BD4A-58A1-4599-BBED-C0C64993533D}" type="presParOf" srcId="{E29A0746-2457-4ACE-A336-D823E224A3E9}" destId="{3D4DBDB4-7ED0-4503-8A64-E8E1D3F32786}" srcOrd="7" destOrd="0" presId="urn:microsoft.com/office/officeart/2005/8/layout/matrix1"/>
    <dgm:cxn modelId="{D5072933-0911-4C4C-A3CE-1585C1678D35}" type="presParOf" srcId="{E447AEC6-BC41-4E0C-B35B-F7CE89B5CB94}" destId="{32ED76A1-7BDD-4CEE-80EF-32DFE9626D5D}"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1A0635-A214-49F7-B70A-6705BE5D3168}">
      <dsp:nvSpPr>
        <dsp:cNvPr id="0" name=""/>
        <dsp:cNvSpPr/>
      </dsp:nvSpPr>
      <dsp:spPr>
        <a:xfrm rot="16200000">
          <a:off x="797321" y="-797321"/>
          <a:ext cx="2520156" cy="41148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a:latin typeface="Arial" panose="020B0604020202020204" pitchFamily="34" charset="0"/>
              <a:cs typeface="Arial" panose="020B0604020202020204" pitchFamily="34" charset="0"/>
            </a:rPr>
            <a:t>Risk Assessment and Planning</a:t>
          </a:r>
        </a:p>
      </dsp:txBody>
      <dsp:txXfrm rot="5400000">
        <a:off x="0" y="0"/>
        <a:ext cx="4114800" cy="1890117"/>
      </dsp:txXfrm>
    </dsp:sp>
    <dsp:sp modelId="{4E8964E7-D7CE-45C3-8CE5-2074CBB2FF70}">
      <dsp:nvSpPr>
        <dsp:cNvPr id="0" name=""/>
        <dsp:cNvSpPr/>
      </dsp:nvSpPr>
      <dsp:spPr>
        <a:xfrm>
          <a:off x="4114800" y="0"/>
          <a:ext cx="4114800" cy="2520156"/>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a:latin typeface="Arial" panose="020B0604020202020204" pitchFamily="34" charset="0"/>
              <a:cs typeface="Arial" panose="020B0604020202020204" pitchFamily="34" charset="0"/>
            </a:rPr>
            <a:t>Policies and Procedures</a:t>
          </a:r>
        </a:p>
      </dsp:txBody>
      <dsp:txXfrm>
        <a:off x="4114800" y="0"/>
        <a:ext cx="4114800" cy="1890117"/>
      </dsp:txXfrm>
    </dsp:sp>
    <dsp:sp modelId="{4595A3C7-BB73-4B89-A3F2-D7B20E0F4EC5}">
      <dsp:nvSpPr>
        <dsp:cNvPr id="0" name=""/>
        <dsp:cNvSpPr/>
      </dsp:nvSpPr>
      <dsp:spPr>
        <a:xfrm rot="10800000">
          <a:off x="0" y="2520156"/>
          <a:ext cx="4114800" cy="2520156"/>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a:latin typeface="Arial" panose="020B0604020202020204" pitchFamily="34" charset="0"/>
              <a:cs typeface="Arial" panose="020B0604020202020204" pitchFamily="34" charset="0"/>
            </a:rPr>
            <a:t>Communication Plan</a:t>
          </a:r>
        </a:p>
      </dsp:txBody>
      <dsp:txXfrm rot="10800000">
        <a:off x="0" y="3150195"/>
        <a:ext cx="4114800" cy="1890117"/>
      </dsp:txXfrm>
    </dsp:sp>
    <dsp:sp modelId="{76168761-C2B0-4295-8CF4-2DDB6748CE3F}">
      <dsp:nvSpPr>
        <dsp:cNvPr id="0" name=""/>
        <dsp:cNvSpPr/>
      </dsp:nvSpPr>
      <dsp:spPr>
        <a:xfrm rot="5400000">
          <a:off x="4912121" y="1722834"/>
          <a:ext cx="2520156" cy="41148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a:latin typeface="Arial" panose="020B0604020202020204" pitchFamily="34" charset="0"/>
              <a:cs typeface="Arial" panose="020B0604020202020204" pitchFamily="34" charset="0"/>
            </a:rPr>
            <a:t>Training and Testing </a:t>
          </a:r>
        </a:p>
      </dsp:txBody>
      <dsp:txXfrm rot="-5400000">
        <a:off x="4114800" y="3150195"/>
        <a:ext cx="4114800" cy="1890117"/>
      </dsp:txXfrm>
    </dsp:sp>
    <dsp:sp modelId="{32ED76A1-7BDD-4CEE-80EF-32DFE9626D5D}">
      <dsp:nvSpPr>
        <dsp:cNvPr id="0" name=""/>
        <dsp:cNvSpPr/>
      </dsp:nvSpPr>
      <dsp:spPr>
        <a:xfrm>
          <a:off x="2880359" y="1890117"/>
          <a:ext cx="2468880" cy="1260078"/>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latin typeface="Arial" panose="020B0604020202020204" pitchFamily="34" charset="0"/>
              <a:cs typeface="Arial" panose="020B0604020202020204" pitchFamily="34" charset="0"/>
            </a:rPr>
            <a:t>Emergency Preparedness Program</a:t>
          </a:r>
        </a:p>
      </dsp:txBody>
      <dsp:txXfrm>
        <a:off x="2941871" y="1951629"/>
        <a:ext cx="2345856" cy="1137054"/>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0C429A-03DC-41E5-88B4-5F32EFA53B68}" type="datetimeFigureOut">
              <a:rPr lang="en-US" smtClean="0"/>
              <a:t>11/17/2017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8C6F985-92E5-4420-9266-C1AA310E703B}" type="slidenum">
              <a:rPr lang="en-US" smtClean="0"/>
              <a:t>‹#›</a:t>
            </a:fld>
            <a:endParaRPr lang="en-US"/>
          </a:p>
        </p:txBody>
      </p:sp>
    </p:spTree>
    <p:extLst>
      <p:ext uri="{BB962C8B-B14F-4D97-AF65-F5344CB8AC3E}">
        <p14:creationId xmlns:p14="http://schemas.microsoft.com/office/powerpoint/2010/main" val="11865473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023FD0-D7E5-4C01-A6C5-F025B69FB103}" type="datetimeFigureOut">
              <a:rPr lang="en-US" smtClean="0"/>
              <a:t>11/17/2017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8479B2-B137-4FAA-B6DC-C594B6658870}" type="slidenum">
              <a:rPr lang="en-US" smtClean="0"/>
              <a:t>‹#›</a:t>
            </a:fld>
            <a:endParaRPr lang="en-US"/>
          </a:p>
        </p:txBody>
      </p:sp>
    </p:spTree>
    <p:extLst>
      <p:ext uri="{BB962C8B-B14F-4D97-AF65-F5344CB8AC3E}">
        <p14:creationId xmlns:p14="http://schemas.microsoft.com/office/powerpoint/2010/main" val="740084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40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000" indent="-285385">
              <a:defRPr>
                <a:solidFill>
                  <a:schemeClr val="tx1"/>
                </a:solidFill>
                <a:latin typeface="Calibri" pitchFamily="34" charset="0"/>
                <a:cs typeface="Arial" charset="0"/>
              </a:defRPr>
            </a:lvl2pPr>
            <a:lvl3pPr marL="1141539" indent="-228308">
              <a:defRPr>
                <a:solidFill>
                  <a:schemeClr val="tx1"/>
                </a:solidFill>
                <a:latin typeface="Calibri" pitchFamily="34" charset="0"/>
                <a:cs typeface="Arial" charset="0"/>
              </a:defRPr>
            </a:lvl3pPr>
            <a:lvl4pPr marL="1598155" indent="-228308">
              <a:defRPr>
                <a:solidFill>
                  <a:schemeClr val="tx1"/>
                </a:solidFill>
                <a:latin typeface="Calibri" pitchFamily="34" charset="0"/>
                <a:cs typeface="Arial" charset="0"/>
              </a:defRPr>
            </a:lvl4pPr>
            <a:lvl5pPr marL="2054771" indent="-228308">
              <a:defRPr>
                <a:solidFill>
                  <a:schemeClr val="tx1"/>
                </a:solidFill>
                <a:latin typeface="Calibri" pitchFamily="34" charset="0"/>
                <a:cs typeface="Arial" charset="0"/>
              </a:defRPr>
            </a:lvl5pPr>
            <a:lvl6pPr marL="2511386" indent="-228308" eaLnBrk="0" fontAlgn="base" hangingPunct="0">
              <a:spcBef>
                <a:spcPct val="0"/>
              </a:spcBef>
              <a:spcAft>
                <a:spcPct val="0"/>
              </a:spcAft>
              <a:defRPr>
                <a:solidFill>
                  <a:schemeClr val="tx1"/>
                </a:solidFill>
                <a:latin typeface="Calibri" pitchFamily="34" charset="0"/>
                <a:cs typeface="Arial" charset="0"/>
              </a:defRPr>
            </a:lvl6pPr>
            <a:lvl7pPr marL="2968002" indent="-228308" eaLnBrk="0" fontAlgn="base" hangingPunct="0">
              <a:spcBef>
                <a:spcPct val="0"/>
              </a:spcBef>
              <a:spcAft>
                <a:spcPct val="0"/>
              </a:spcAft>
              <a:defRPr>
                <a:solidFill>
                  <a:schemeClr val="tx1"/>
                </a:solidFill>
                <a:latin typeface="Calibri" pitchFamily="34" charset="0"/>
                <a:cs typeface="Arial" charset="0"/>
              </a:defRPr>
            </a:lvl7pPr>
            <a:lvl8pPr marL="3424617" indent="-228308" eaLnBrk="0" fontAlgn="base" hangingPunct="0">
              <a:spcBef>
                <a:spcPct val="0"/>
              </a:spcBef>
              <a:spcAft>
                <a:spcPct val="0"/>
              </a:spcAft>
              <a:defRPr>
                <a:solidFill>
                  <a:schemeClr val="tx1"/>
                </a:solidFill>
                <a:latin typeface="Calibri" pitchFamily="34" charset="0"/>
                <a:cs typeface="Arial" charset="0"/>
              </a:defRPr>
            </a:lvl8pPr>
            <a:lvl9pPr marL="3881233" indent="-228308" eaLnBrk="0" fontAlgn="base" hangingPunct="0">
              <a:spcBef>
                <a:spcPct val="0"/>
              </a:spcBef>
              <a:spcAft>
                <a:spcPct val="0"/>
              </a:spcAft>
              <a:defRPr>
                <a:solidFill>
                  <a:schemeClr val="tx1"/>
                </a:solidFill>
                <a:latin typeface="Calibri" pitchFamily="34" charset="0"/>
                <a:cs typeface="Arial" charset="0"/>
              </a:defRPr>
            </a:lvl9pPr>
          </a:lstStyle>
          <a:p>
            <a:fld id="{001E65FE-4BEA-431D-98C2-D6B217BA1FB4}" type="slidenum">
              <a:rPr lang="en-US" altLang="en-US" smtClean="0">
                <a:solidFill>
                  <a:srgbClr val="000000"/>
                </a:solidFill>
              </a:rPr>
              <a:pPr/>
              <a:t>1</a:t>
            </a:fld>
            <a:endParaRPr lang="en-US" altLang="en-US" smtClean="0">
              <a:solidFill>
                <a:srgbClr val="000000"/>
              </a:solidFill>
            </a:endParaRPr>
          </a:p>
        </p:txBody>
      </p:sp>
    </p:spTree>
    <p:extLst>
      <p:ext uri="{BB962C8B-B14F-4D97-AF65-F5344CB8AC3E}">
        <p14:creationId xmlns:p14="http://schemas.microsoft.com/office/powerpoint/2010/main" val="2896597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 this slide, you will see the definitions and differences between what CMS considers a facility based exercise and a full scale exercise. </a:t>
            </a:r>
          </a:p>
          <a:p>
            <a:r>
              <a:rPr lang="en-US" sz="1200" kern="1200" dirty="0" smtClean="0">
                <a:solidFill>
                  <a:schemeClr val="tx1"/>
                </a:solidFill>
                <a:effectLst/>
                <a:latin typeface="+mn-lt"/>
                <a:ea typeface="+mn-ea"/>
                <a:cs typeface="+mn-cs"/>
              </a:rPr>
              <a:t>Facility-based includes, but is not limited to, hazards specific to a facility based on the geographic location, taking into account the patient population. </a:t>
            </a:r>
          </a:p>
          <a:p>
            <a:r>
              <a:rPr lang="en-US" sz="1200" kern="1200" dirty="0" smtClean="0">
                <a:solidFill>
                  <a:schemeClr val="tx1"/>
                </a:solidFill>
                <a:effectLst/>
                <a:latin typeface="+mn-lt"/>
                <a:ea typeface="+mn-ea"/>
                <a:cs typeface="+mn-cs"/>
              </a:rPr>
              <a:t>Full-Scale exercise is an operations based exercise which typically involves multiple agencies and disciplines and incorporates the requirements for facilities to coordinate and collaborate with their state and local emergency officials.</a:t>
            </a:r>
          </a:p>
          <a:p>
            <a:r>
              <a:rPr lang="en-US" sz="1200" kern="1200" dirty="0" smtClean="0">
                <a:solidFill>
                  <a:schemeClr val="tx1"/>
                </a:solidFill>
                <a:effectLst/>
                <a:latin typeface="+mn-lt"/>
                <a:ea typeface="+mn-ea"/>
                <a:cs typeface="+mn-cs"/>
              </a:rPr>
              <a:t>The Final Rule requires facilities to participate in a full-scale exercise that is community-based or when not available or accessible, the facility may conduct an individual facility-based exercise. </a:t>
            </a:r>
          </a:p>
          <a:p>
            <a:endParaRPr lang="en-US" dirty="0"/>
          </a:p>
        </p:txBody>
      </p:sp>
      <p:sp>
        <p:nvSpPr>
          <p:cNvPr id="4" name="Slide Number Placeholder 3"/>
          <p:cNvSpPr>
            <a:spLocks noGrp="1"/>
          </p:cNvSpPr>
          <p:nvPr>
            <p:ph type="sldNum" sz="quarter" idx="10"/>
          </p:nvPr>
        </p:nvSpPr>
        <p:spPr/>
        <p:txBody>
          <a:bodyPr/>
          <a:lstStyle/>
          <a:p>
            <a:fld id="{348479B2-B137-4FAA-B6DC-C594B6658870}" type="slidenum">
              <a:rPr lang="en-US" smtClean="0"/>
              <a:t>10</a:t>
            </a:fld>
            <a:endParaRPr lang="en-US"/>
          </a:p>
        </p:txBody>
      </p:sp>
    </p:spTree>
    <p:extLst>
      <p:ext uri="{BB962C8B-B14F-4D97-AF65-F5344CB8AC3E}">
        <p14:creationId xmlns:p14="http://schemas.microsoft.com/office/powerpoint/2010/main" val="1158709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 this slide, you see our definition for the table top exercise. It may be in the best interest of a facility to start with a table top exercise before conducting a full-scale exercises to be able to assess its capabilities and potential effectiveness of its program.</a:t>
            </a:r>
          </a:p>
          <a:p>
            <a:endParaRPr lang="en-US" dirty="0"/>
          </a:p>
        </p:txBody>
      </p:sp>
      <p:sp>
        <p:nvSpPr>
          <p:cNvPr id="4" name="Slide Number Placeholder 3"/>
          <p:cNvSpPr>
            <a:spLocks noGrp="1"/>
          </p:cNvSpPr>
          <p:nvPr>
            <p:ph type="sldNum" sz="quarter" idx="10"/>
          </p:nvPr>
        </p:nvSpPr>
        <p:spPr/>
        <p:txBody>
          <a:bodyPr/>
          <a:lstStyle/>
          <a:p>
            <a:fld id="{348479B2-B137-4FAA-B6DC-C594B6658870}" type="slidenum">
              <a:rPr lang="en-US" smtClean="0"/>
              <a:t>11</a:t>
            </a:fld>
            <a:endParaRPr lang="en-US"/>
          </a:p>
        </p:txBody>
      </p:sp>
    </p:spTree>
    <p:extLst>
      <p:ext uri="{BB962C8B-B14F-4D97-AF65-F5344CB8AC3E}">
        <p14:creationId xmlns:p14="http://schemas.microsoft.com/office/powerpoint/2010/main" val="146511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important to note that facilities which experience an actual emergency requiring activation of their emergency plan are exempt from the full-scale requirement for that annual year, but must still meet the second exercise requirement (i.e. table-top exercise or exercise of their choice).</a:t>
            </a:r>
          </a:p>
          <a:p>
            <a:endParaRPr lang="en-US" dirty="0"/>
          </a:p>
        </p:txBody>
      </p:sp>
      <p:sp>
        <p:nvSpPr>
          <p:cNvPr id="4" name="Slide Number Placeholder 3"/>
          <p:cNvSpPr>
            <a:spLocks noGrp="1"/>
          </p:cNvSpPr>
          <p:nvPr>
            <p:ph type="sldNum" sz="quarter" idx="10"/>
          </p:nvPr>
        </p:nvSpPr>
        <p:spPr/>
        <p:txBody>
          <a:bodyPr/>
          <a:lstStyle/>
          <a:p>
            <a:fld id="{348479B2-B137-4FAA-B6DC-C594B6658870}" type="slidenum">
              <a:rPr lang="en-US" smtClean="0"/>
              <a:t>13</a:t>
            </a:fld>
            <a:endParaRPr lang="en-US"/>
          </a:p>
        </p:txBody>
      </p:sp>
    </p:spTree>
    <p:extLst>
      <p:ext uri="{BB962C8B-B14F-4D97-AF65-F5344CB8AC3E}">
        <p14:creationId xmlns:p14="http://schemas.microsoft.com/office/powerpoint/2010/main" val="19261479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Rule is primarily based off of the hospital conditions for participation for emergency preparedness, but it is important to note that there are variations.</a:t>
            </a:r>
          </a:p>
          <a:p>
            <a:r>
              <a:rPr lang="en-US" sz="1200" kern="1200" dirty="0" smtClean="0">
                <a:solidFill>
                  <a:schemeClr val="tx1"/>
                </a:solidFill>
                <a:effectLst/>
                <a:latin typeface="+mn-lt"/>
                <a:ea typeface="+mn-ea"/>
                <a:cs typeface="+mn-cs"/>
              </a:rPr>
              <a:t>It is critical that providers and suppliers look at the requirements listed under their provider type. </a:t>
            </a:r>
          </a:p>
          <a:p>
            <a:endParaRPr lang="en-US" dirty="0"/>
          </a:p>
        </p:txBody>
      </p:sp>
      <p:sp>
        <p:nvSpPr>
          <p:cNvPr id="4" name="Slide Number Placeholder 3"/>
          <p:cNvSpPr>
            <a:spLocks noGrp="1"/>
          </p:cNvSpPr>
          <p:nvPr>
            <p:ph type="sldNum" sz="quarter" idx="10"/>
          </p:nvPr>
        </p:nvSpPr>
        <p:spPr/>
        <p:txBody>
          <a:bodyPr/>
          <a:lstStyle/>
          <a:p>
            <a:fld id="{41D71E8D-6A06-4DB3-904B-B28E26013B31}"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8943183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The </a:t>
            </a:r>
            <a:r>
              <a:rPr lang="en-US" dirty="0"/>
              <a:t>regulation also speaks to alternate source energy which plays a big part. Temperature control to protect patients but also to ensure proper storage of provisions (medications, food, </a:t>
            </a:r>
            <a:r>
              <a:rPr lang="en-US" dirty="0" err="1"/>
              <a:t>etc</a:t>
            </a:r>
            <a:r>
              <a:rPr lang="en-US" dirty="0"/>
              <a:t>). It also requires this for waste disposal.</a:t>
            </a:r>
          </a:p>
          <a:p>
            <a:endParaRPr lang="en-US" dirty="0"/>
          </a:p>
          <a:p>
            <a:r>
              <a:rPr lang="en-US" b="1" dirty="0"/>
              <a:t>The provision of subsistence needs for staff, patients and residents, whether they evacuate or shelter in place, include, but are not limited to the following:</a:t>
            </a:r>
          </a:p>
          <a:p>
            <a:endParaRPr lang="en-US" dirty="0"/>
          </a:p>
          <a:p>
            <a:r>
              <a:rPr lang="en-US" b="1" dirty="0"/>
              <a:t>(b)(1)(i) Food, water, medical and pharmaceutical supplies </a:t>
            </a:r>
            <a:endParaRPr lang="en-US" dirty="0"/>
          </a:p>
          <a:p>
            <a:r>
              <a:rPr lang="en-US" b="1" u="sng" dirty="0"/>
              <a:t>(b)(1)(ii) Alternate sources of energy to maintain the following:</a:t>
            </a:r>
            <a:endParaRPr lang="en-US" u="sng" dirty="0"/>
          </a:p>
          <a:p>
            <a:r>
              <a:rPr lang="en-US" b="1" dirty="0"/>
              <a:t>(b)(1)(ii)(A) Temperatures to protect patient and resident health and safety and for the safe and sanitary storage of provisions;</a:t>
            </a:r>
            <a:endParaRPr lang="en-US" dirty="0"/>
          </a:p>
          <a:p>
            <a:r>
              <a:rPr lang="en-US" b="1" dirty="0"/>
              <a:t>(b)(1)(ii)(B) Emergency lighting;</a:t>
            </a:r>
            <a:endParaRPr lang="en-US" dirty="0"/>
          </a:p>
          <a:p>
            <a:r>
              <a:rPr lang="en-US" b="1" dirty="0"/>
              <a:t>(b)(1)(ii)(C) Fire detection, extinguishing, and alarm systems; and</a:t>
            </a:r>
            <a:endParaRPr lang="en-US" dirty="0"/>
          </a:p>
          <a:p>
            <a:r>
              <a:rPr lang="en-US" b="1" dirty="0"/>
              <a:t>(b)(1)(ii)(D) Sewage and waste disposal</a:t>
            </a:r>
            <a:r>
              <a:rPr lang="en-US" b="1" dirty="0" smtClean="0"/>
              <a:t>.</a:t>
            </a:r>
          </a:p>
          <a:p>
            <a:endParaRPr lang="en-US" b="1" dirty="0"/>
          </a:p>
          <a:p>
            <a:r>
              <a:rPr lang="en-US" dirty="0"/>
              <a:t>If </a:t>
            </a:r>
            <a:r>
              <a:rPr lang="en-US" dirty="0" smtClean="0"/>
              <a:t>a </a:t>
            </a:r>
            <a:r>
              <a:rPr lang="en-US" dirty="0"/>
              <a:t>facility determines that the alternate source of energy needed to be in compliance with the EP final rule requirements is a generator then it must provide a generator with sufficient capacity and must adhere to the location, inspection and testing, and fuel requirements.</a:t>
            </a:r>
          </a:p>
          <a:p>
            <a:endParaRPr lang="en-US" dirty="0"/>
          </a:p>
        </p:txBody>
      </p:sp>
      <p:sp>
        <p:nvSpPr>
          <p:cNvPr id="4" name="Slide Number Placeholder 3"/>
          <p:cNvSpPr>
            <a:spLocks noGrp="1"/>
          </p:cNvSpPr>
          <p:nvPr>
            <p:ph type="sldNum" sz="quarter" idx="10"/>
          </p:nvPr>
        </p:nvSpPr>
        <p:spPr/>
        <p:txBody>
          <a:bodyPr/>
          <a:lstStyle/>
          <a:p>
            <a:fld id="{41D71E8D-6A06-4DB3-904B-B28E26013B31}"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20827464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8479B2-B137-4FAA-B6DC-C594B6658870}" type="slidenum">
              <a:rPr lang="en-US" smtClean="0"/>
              <a:t>16</a:t>
            </a:fld>
            <a:endParaRPr lang="en-US"/>
          </a:p>
        </p:txBody>
      </p:sp>
    </p:spTree>
    <p:extLst>
      <p:ext uri="{BB962C8B-B14F-4D97-AF65-F5344CB8AC3E}">
        <p14:creationId xmlns:p14="http://schemas.microsoft.com/office/powerpoint/2010/main" val="26842298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8479B2-B137-4FAA-B6DC-C594B6658870}" type="slidenum">
              <a:rPr lang="en-US" smtClean="0"/>
              <a:t>17</a:t>
            </a:fld>
            <a:endParaRPr lang="en-US"/>
          </a:p>
        </p:txBody>
      </p:sp>
    </p:spTree>
    <p:extLst>
      <p:ext uri="{BB962C8B-B14F-4D97-AF65-F5344CB8AC3E}">
        <p14:creationId xmlns:p14="http://schemas.microsoft.com/office/powerpoint/2010/main" val="8433341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Facilities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have one year to come into compliance </a:t>
            </a:r>
            <a:r>
              <a:rPr lang="en-US" sz="1200" kern="1200" dirty="0" smtClean="0">
                <a:solidFill>
                  <a:schemeClr val="tx1"/>
                </a:solidFill>
                <a:effectLst/>
                <a:latin typeface="+mn-lt"/>
                <a:ea typeface="+mn-ea"/>
                <a:cs typeface="+mn-cs"/>
              </a:rPr>
              <a:t>(Nov 15,</a:t>
            </a:r>
            <a:r>
              <a:rPr lang="en-US" sz="1200" kern="1200" baseline="0" dirty="0" smtClean="0">
                <a:solidFill>
                  <a:schemeClr val="tx1"/>
                </a:solidFill>
                <a:effectLst/>
                <a:latin typeface="+mn-lt"/>
                <a:ea typeface="+mn-ea"/>
                <a:cs typeface="+mn-cs"/>
              </a:rPr>
              <a:t> 2017) </a:t>
            </a:r>
            <a:r>
              <a:rPr lang="en-US" sz="1200" kern="1200" dirty="0" smtClean="0">
                <a:solidFill>
                  <a:schemeClr val="tx1"/>
                </a:solidFill>
                <a:effectLst/>
                <a:latin typeface="+mn-lt"/>
                <a:ea typeface="+mn-ea"/>
                <a:cs typeface="+mn-cs"/>
              </a:rPr>
              <a:t>with </a:t>
            </a:r>
            <a:r>
              <a:rPr lang="en-US" sz="1200" kern="1200" dirty="0">
                <a:solidFill>
                  <a:schemeClr val="tx1"/>
                </a:solidFill>
                <a:effectLst/>
                <a:latin typeface="+mn-lt"/>
                <a:ea typeface="+mn-ea"/>
                <a:cs typeface="+mn-cs"/>
              </a:rPr>
              <a:t>these requirements and if after one-year and a survey finds non-compliant, the same general process of enforcement will occur as done when other conditions are found out of compliance</a:t>
            </a:r>
            <a:r>
              <a:rPr lang="en-US" sz="1200" kern="1200" dirty="0" smtClean="0">
                <a:solidFill>
                  <a:schemeClr val="tx1"/>
                </a:solidFill>
                <a:effectLst/>
                <a:latin typeface="+mn-lt"/>
                <a:ea typeface="+mn-ea"/>
                <a:cs typeface="+mn-cs"/>
              </a:rPr>
              <a:t>. The survey process will be the same as is current practice for the providers and suppliers, including enforcement practices.</a:t>
            </a:r>
          </a:p>
          <a:p>
            <a:endParaRPr lang="en-US" dirty="0"/>
          </a:p>
        </p:txBody>
      </p:sp>
      <p:sp>
        <p:nvSpPr>
          <p:cNvPr id="4" name="Slide Number Placeholder 3"/>
          <p:cNvSpPr>
            <a:spLocks noGrp="1"/>
          </p:cNvSpPr>
          <p:nvPr>
            <p:ph type="sldNum" sz="quarter" idx="10"/>
          </p:nvPr>
        </p:nvSpPr>
        <p:spPr/>
        <p:txBody>
          <a:bodyPr/>
          <a:lstStyle/>
          <a:p>
            <a:fld id="{41D71E8D-6A06-4DB3-904B-B28E26013B31}"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41413071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 try to assist facilities to meet the requirements under this rule, we’ve also created a dedicated EP website. This includes downloadable FAQs and other important information.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1D71E8D-6A06-4DB3-904B-B28E26013B31}"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26555577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a:t>
            </a:r>
            <a:r>
              <a:rPr lang="en-US" baseline="0" dirty="0"/>
              <a:t> selecting our Emergency Preparedness Rule link on the left side, you will see general information on the regulation as well as downloads and important links. We will continue updating the entire website, to include information which may be able to assist providers and suppliers. We have also included the link to ASPR TRACIE, which can further assist providers through technical assistance. </a:t>
            </a:r>
          </a:p>
          <a:p>
            <a:r>
              <a:rPr lang="en-US" baseline="0" dirty="0"/>
              <a:t>As we continue with the updates, if stakeholders have information or resources which may be helpful to any of the links on our page, we encourage them to contact us and provide us with the resources. </a:t>
            </a:r>
            <a:endParaRPr lang="en-US" dirty="0"/>
          </a:p>
        </p:txBody>
      </p:sp>
      <p:sp>
        <p:nvSpPr>
          <p:cNvPr id="4" name="Slide Number Placeholder 3"/>
          <p:cNvSpPr>
            <a:spLocks noGrp="1"/>
          </p:cNvSpPr>
          <p:nvPr>
            <p:ph type="sldNum" sz="quarter" idx="10"/>
          </p:nvPr>
        </p:nvSpPr>
        <p:spPr/>
        <p:txBody>
          <a:bodyPr/>
          <a:lstStyle/>
          <a:p>
            <a:fld id="{1417ACD9-16DC-41FC-9261-200EBB774CBA}"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257708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 most of you are probably aware, the Final Rule for Emergency Preparedness published in September last year and will become effective on November 15, 2017 for the 17 provider and supplier types.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Please note that the Final Rule for Emergency Preparedness is just one of many new Conditions of Participation or Conditions for Coverage of many already required.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417ACD9-16DC-41FC-9261-200EBB774CBA}"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5710868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8479B2-B137-4FAA-B6DC-C594B6658870}" type="slidenum">
              <a:rPr lang="en-US" smtClean="0"/>
              <a:t>21</a:t>
            </a:fld>
            <a:endParaRPr lang="en-US"/>
          </a:p>
        </p:txBody>
      </p:sp>
    </p:spTree>
    <p:extLst>
      <p:ext uri="{BB962C8B-B14F-4D97-AF65-F5344CB8AC3E}">
        <p14:creationId xmlns:p14="http://schemas.microsoft.com/office/powerpoint/2010/main" val="2289678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a separately certified facility is part of a health system that has elected to have a unified and integrated emergency preparedness program, the facility may choose to participate in the healthcare system’s unified and coordinated emergency preparedness program.  This does not exempt a separately certified facility from demonstrating independent compliance with the emergency preparedness regulations.  Rather, it permits a separately certified facility to partner with the health system in meeting the emergency preparedness requirements. </a:t>
            </a:r>
          </a:p>
          <a:p>
            <a:endParaRPr lang="en-US" dirty="0" smtClean="0"/>
          </a:p>
          <a:p>
            <a:r>
              <a:rPr lang="en-US" dirty="0" smtClean="0"/>
              <a:t>Surveyors assess compliance in separately certified facilities.  They do not assess compliance of “health systems”. </a:t>
            </a:r>
            <a:endParaRPr lang="en-US" dirty="0"/>
          </a:p>
        </p:txBody>
      </p:sp>
      <p:sp>
        <p:nvSpPr>
          <p:cNvPr id="4" name="Slide Number Placeholder 3"/>
          <p:cNvSpPr>
            <a:spLocks noGrp="1"/>
          </p:cNvSpPr>
          <p:nvPr>
            <p:ph type="sldNum" sz="quarter" idx="10"/>
          </p:nvPr>
        </p:nvSpPr>
        <p:spPr/>
        <p:txBody>
          <a:bodyPr/>
          <a:lstStyle/>
          <a:p>
            <a:fld id="{348479B2-B137-4FAA-B6DC-C594B6658870}" type="slidenum">
              <a:rPr lang="en-US" smtClean="0"/>
              <a:t>22</a:t>
            </a:fld>
            <a:endParaRPr lang="en-US"/>
          </a:p>
        </p:txBody>
      </p:sp>
    </p:spTree>
    <p:extLst>
      <p:ext uri="{BB962C8B-B14F-4D97-AF65-F5344CB8AC3E}">
        <p14:creationId xmlns:p14="http://schemas.microsoft.com/office/powerpoint/2010/main" val="27353880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means that all locations of a facility must also be included in the annual training/exercise requirements too. </a:t>
            </a:r>
            <a:endParaRPr lang="en-US" dirty="0"/>
          </a:p>
        </p:txBody>
      </p:sp>
      <p:sp>
        <p:nvSpPr>
          <p:cNvPr id="4" name="Slide Number Placeholder 3"/>
          <p:cNvSpPr>
            <a:spLocks noGrp="1"/>
          </p:cNvSpPr>
          <p:nvPr>
            <p:ph type="sldNum" sz="quarter" idx="10"/>
          </p:nvPr>
        </p:nvSpPr>
        <p:spPr/>
        <p:txBody>
          <a:bodyPr/>
          <a:lstStyle/>
          <a:p>
            <a:fld id="{348479B2-B137-4FAA-B6DC-C594B6658870}" type="slidenum">
              <a:rPr lang="en-US" smtClean="0"/>
              <a:t>23</a:t>
            </a:fld>
            <a:endParaRPr lang="en-US"/>
          </a:p>
        </p:txBody>
      </p:sp>
    </p:spTree>
    <p:extLst>
      <p:ext uri="{BB962C8B-B14F-4D97-AF65-F5344CB8AC3E}">
        <p14:creationId xmlns:p14="http://schemas.microsoft.com/office/powerpoint/2010/main" val="13682521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8479B2-B137-4FAA-B6DC-C594B6658870}" type="slidenum">
              <a:rPr lang="en-US" smtClean="0"/>
              <a:t>24</a:t>
            </a:fld>
            <a:endParaRPr lang="en-US"/>
          </a:p>
        </p:txBody>
      </p:sp>
    </p:spTree>
    <p:extLst>
      <p:ext uri="{BB962C8B-B14F-4D97-AF65-F5344CB8AC3E}">
        <p14:creationId xmlns:p14="http://schemas.microsoft.com/office/powerpoint/2010/main" val="1271075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8479B2-B137-4FAA-B6DC-C594B6658870}" type="slidenum">
              <a:rPr lang="en-US" smtClean="0"/>
              <a:t>25</a:t>
            </a:fld>
            <a:endParaRPr lang="en-US"/>
          </a:p>
        </p:txBody>
      </p:sp>
    </p:spTree>
    <p:extLst>
      <p:ext uri="{BB962C8B-B14F-4D97-AF65-F5344CB8AC3E}">
        <p14:creationId xmlns:p14="http://schemas.microsoft.com/office/powerpoint/2010/main" val="25972542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8479B2-B137-4FAA-B6DC-C594B6658870}" type="slidenum">
              <a:rPr lang="en-US" smtClean="0"/>
              <a:t>26</a:t>
            </a:fld>
            <a:endParaRPr lang="en-US"/>
          </a:p>
        </p:txBody>
      </p:sp>
    </p:spTree>
    <p:extLst>
      <p:ext uri="{BB962C8B-B14F-4D97-AF65-F5344CB8AC3E}">
        <p14:creationId xmlns:p14="http://schemas.microsoft.com/office/powerpoint/2010/main" val="2121915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8479B2-B137-4FAA-B6DC-C594B6658870}" type="slidenum">
              <a:rPr lang="en-US" smtClean="0"/>
              <a:t>27</a:t>
            </a:fld>
            <a:endParaRPr lang="en-US"/>
          </a:p>
        </p:txBody>
      </p:sp>
    </p:spTree>
    <p:extLst>
      <p:ext uri="{BB962C8B-B14F-4D97-AF65-F5344CB8AC3E}">
        <p14:creationId xmlns:p14="http://schemas.microsoft.com/office/powerpoint/2010/main" val="42530481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8479B2-B137-4FAA-B6DC-C594B6658870}" type="slidenum">
              <a:rPr lang="en-US" smtClean="0"/>
              <a:t>28</a:t>
            </a:fld>
            <a:endParaRPr lang="en-US"/>
          </a:p>
        </p:txBody>
      </p:sp>
    </p:spTree>
    <p:extLst>
      <p:ext uri="{BB962C8B-B14F-4D97-AF65-F5344CB8AC3E}">
        <p14:creationId xmlns:p14="http://schemas.microsoft.com/office/powerpoint/2010/main" val="14492847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8479B2-B137-4FAA-B6DC-C594B6658870}" type="slidenum">
              <a:rPr lang="en-US" smtClean="0"/>
              <a:t>29</a:t>
            </a:fld>
            <a:endParaRPr lang="en-US"/>
          </a:p>
        </p:txBody>
      </p:sp>
    </p:spTree>
    <p:extLst>
      <p:ext uri="{BB962C8B-B14F-4D97-AF65-F5344CB8AC3E}">
        <p14:creationId xmlns:p14="http://schemas.microsoft.com/office/powerpoint/2010/main" val="1656913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8479B2-B137-4FAA-B6DC-C594B6658870}" type="slidenum">
              <a:rPr lang="en-US" smtClean="0"/>
              <a:t>30</a:t>
            </a:fld>
            <a:endParaRPr lang="en-US"/>
          </a:p>
        </p:txBody>
      </p:sp>
    </p:spTree>
    <p:extLst>
      <p:ext uri="{BB962C8B-B14F-4D97-AF65-F5344CB8AC3E}">
        <p14:creationId xmlns:p14="http://schemas.microsoft.com/office/powerpoint/2010/main" val="1659125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90488"/>
            <a:ext cx="4618037" cy="3463925"/>
          </a:xfrm>
        </p:spPr>
      </p:sp>
      <p:sp>
        <p:nvSpPr>
          <p:cNvPr id="3" name="Notes Placeholder 2"/>
          <p:cNvSpPr>
            <a:spLocks noGrp="1"/>
          </p:cNvSpPr>
          <p:nvPr>
            <p:ph type="body" idx="1"/>
          </p:nvPr>
        </p:nvSpPr>
        <p:spPr>
          <a:xfrm>
            <a:off x="507175" y="3694430"/>
            <a:ext cx="6178305" cy="5176763"/>
          </a:xfrm>
        </p:spPr>
        <p:txBody>
          <a:bodyPr/>
          <a:lstStyle/>
          <a:p>
            <a:r>
              <a:rPr lang="en-US" dirty="0"/>
              <a:t>We have authority under the SSA to establish requirements as necessary to protect the health and safety of patients. This final rule consists of multiple emergency preparedness requirements, however there are 4 core elements essential to an effective EP framework, each  element of the plan must be reviewed and updated annually</a:t>
            </a:r>
            <a:r>
              <a:rPr lang="en-US" dirty="0" smtClean="0"/>
              <a:t>.</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RISK ASSESSMENT AND PLANNING </a:t>
            </a:r>
            <a:r>
              <a:rPr lang="en-US" sz="1200" kern="1200" dirty="0" smtClean="0">
                <a:solidFill>
                  <a:schemeClr val="tx1"/>
                </a:solidFill>
                <a:effectLst/>
                <a:latin typeface="+mn-lt"/>
                <a:ea typeface="+mn-ea"/>
                <a:cs typeface="+mn-cs"/>
              </a:rPr>
              <a:t>– all providers must develop an emergency plan using an all hazards approach; must plan and identify in advance essential functions and who is responsible in a crisis.</a:t>
            </a:r>
          </a:p>
          <a:p>
            <a:r>
              <a:rPr lang="en-US" sz="1200" b="1" kern="1200" dirty="0" smtClean="0">
                <a:solidFill>
                  <a:schemeClr val="tx1"/>
                </a:solidFill>
                <a:effectLst/>
                <a:latin typeface="+mn-lt"/>
                <a:ea typeface="+mn-ea"/>
                <a:cs typeface="+mn-cs"/>
              </a:rPr>
              <a:t>POLICIES AND PROCEDURES </a:t>
            </a:r>
            <a:r>
              <a:rPr lang="en-US" sz="1200" kern="1200" dirty="0" smtClean="0">
                <a:solidFill>
                  <a:schemeClr val="tx1"/>
                </a:solidFill>
                <a:effectLst/>
                <a:latin typeface="+mn-lt"/>
                <a:ea typeface="+mn-ea"/>
                <a:cs typeface="+mn-cs"/>
              </a:rPr>
              <a:t>– developed based on the emergency plan must address: medical documentation, evacuation or shelter and place, etc.)</a:t>
            </a:r>
          </a:p>
          <a:p>
            <a:r>
              <a:rPr lang="en-US" sz="1200" b="1" kern="1200" dirty="0" smtClean="0">
                <a:solidFill>
                  <a:schemeClr val="tx1"/>
                </a:solidFill>
                <a:effectLst/>
                <a:latin typeface="+mn-lt"/>
                <a:ea typeface="+mn-ea"/>
                <a:cs typeface="+mn-cs"/>
              </a:rPr>
              <a:t>COMMUNICATION PLAN </a:t>
            </a:r>
            <a:r>
              <a:rPr lang="en-US" sz="1200" kern="1200" dirty="0" smtClean="0">
                <a:solidFill>
                  <a:schemeClr val="tx1"/>
                </a:solidFill>
                <a:effectLst/>
                <a:latin typeface="+mn-lt"/>
                <a:ea typeface="+mn-ea"/>
                <a:cs typeface="+mn-cs"/>
              </a:rPr>
              <a:t>– must address alternate means of communication with staff, other providers, local and state authorities; method to share medical info, and provide occupancy information, and ability to provide assistance to other facilities in the community.</a:t>
            </a:r>
          </a:p>
          <a:p>
            <a:r>
              <a:rPr lang="en-US" sz="1200" b="1" kern="1200" dirty="0" smtClean="0">
                <a:solidFill>
                  <a:schemeClr val="tx1"/>
                </a:solidFill>
                <a:effectLst/>
                <a:latin typeface="+mn-lt"/>
                <a:ea typeface="+mn-ea"/>
                <a:cs typeface="+mn-cs"/>
              </a:rPr>
              <a:t>TRAINING AND TESTING PROGRAM </a:t>
            </a:r>
            <a:r>
              <a:rPr lang="en-US" sz="1200" kern="1200" dirty="0" smtClean="0">
                <a:solidFill>
                  <a:schemeClr val="tx1"/>
                </a:solidFill>
                <a:effectLst/>
                <a:latin typeface="+mn-lt"/>
                <a:ea typeface="+mn-ea"/>
                <a:cs typeface="+mn-cs"/>
              </a:rPr>
              <a:t>– train staff and test the plan through drills and exercises</a:t>
            </a:r>
          </a:p>
          <a:p>
            <a:endParaRPr lang="en-US" dirty="0"/>
          </a:p>
          <a:p>
            <a:endParaRPr lang="en-US" dirty="0"/>
          </a:p>
          <a:p>
            <a:r>
              <a:rPr lang="en-US" dirty="0"/>
              <a:t>--Hospital conditions most comprehensive</a:t>
            </a:r>
          </a:p>
          <a:p>
            <a:r>
              <a:rPr lang="en-US" dirty="0"/>
              <a:t>Likely to be focal point during a disaster in a better position to coordinate other providers/officials.</a:t>
            </a:r>
          </a:p>
          <a:p>
            <a:r>
              <a:rPr lang="en-US" dirty="0"/>
              <a:t>The hospital requirements are the core template requirements for all other providers, however the regulation requirements may vary based on the specific provider type.</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1D71E8D-6A06-4DB3-904B-B28E26013B31}"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9750250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Any follow up questions can</a:t>
            </a:r>
            <a:r>
              <a:rPr lang="en-US" baseline="0" dirty="0" smtClean="0"/>
              <a:t> be emailed to SCG Emergency Prep @ cms.hhs.gov. I’ll turn it over to </a:t>
            </a:r>
            <a:endParaRPr lang="en-US" dirty="0"/>
          </a:p>
        </p:txBody>
      </p:sp>
      <p:sp>
        <p:nvSpPr>
          <p:cNvPr id="4" name="Slide Number Placeholder 3"/>
          <p:cNvSpPr>
            <a:spLocks noGrp="1"/>
          </p:cNvSpPr>
          <p:nvPr>
            <p:ph type="sldNum" sz="quarter" idx="10"/>
          </p:nvPr>
        </p:nvSpPr>
        <p:spPr/>
        <p:txBody>
          <a:bodyPr/>
          <a:lstStyle/>
          <a:p>
            <a:fld id="{1417ACD9-16DC-41FC-9261-200EBB774CBA}"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16390669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8479B2-B137-4FAA-B6DC-C594B6658870}" type="slidenum">
              <a:rPr lang="en-US" smtClean="0"/>
              <a:t>32</a:t>
            </a:fld>
            <a:endParaRPr lang="en-US"/>
          </a:p>
        </p:txBody>
      </p:sp>
    </p:spTree>
    <p:extLst>
      <p:ext uri="{BB962C8B-B14F-4D97-AF65-F5344CB8AC3E}">
        <p14:creationId xmlns:p14="http://schemas.microsoft.com/office/powerpoint/2010/main" val="3023787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201613"/>
            <a:ext cx="4618037" cy="3463925"/>
          </a:xfrm>
        </p:spPr>
      </p:sp>
      <p:sp>
        <p:nvSpPr>
          <p:cNvPr id="3" name="Notes Placeholder 2"/>
          <p:cNvSpPr>
            <a:spLocks noGrp="1"/>
          </p:cNvSpPr>
          <p:nvPr>
            <p:ph type="body" idx="1"/>
          </p:nvPr>
        </p:nvSpPr>
        <p:spPr>
          <a:xfrm>
            <a:off x="576334" y="3797052"/>
            <a:ext cx="5725883" cy="5165361"/>
          </a:xfrm>
        </p:spPr>
        <p:txBody>
          <a:bodyPr>
            <a:normAutofit/>
          </a:bodyPr>
          <a:lstStyle/>
          <a:p>
            <a:r>
              <a:rPr lang="en-US" sz="1200" kern="1200" dirty="0" smtClean="0">
                <a:solidFill>
                  <a:schemeClr val="tx1"/>
                </a:solidFill>
                <a:effectLst/>
                <a:latin typeface="+mn-lt"/>
                <a:ea typeface="+mn-ea"/>
                <a:cs typeface="+mn-cs"/>
              </a:rPr>
              <a:t>Plan must be based on a 1) documented risk assessment using an “all hazards approach.”</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plan must:</a:t>
            </a:r>
          </a:p>
          <a:p>
            <a:r>
              <a:rPr lang="en-US" sz="1200" kern="1200" dirty="0" smtClean="0">
                <a:solidFill>
                  <a:schemeClr val="tx1"/>
                </a:solidFill>
                <a:effectLst/>
                <a:latin typeface="+mn-lt"/>
                <a:ea typeface="+mn-ea"/>
                <a:cs typeface="+mn-cs"/>
              </a:rPr>
              <a:t>2) Include strategies to address events identified in the risk assessment, plans for evacuating or sheltering in place, working with other providers in the area.</a:t>
            </a:r>
          </a:p>
          <a:p>
            <a:r>
              <a:rPr lang="en-US" sz="1200" kern="1200" dirty="0" smtClean="0">
                <a:solidFill>
                  <a:schemeClr val="tx1"/>
                </a:solidFill>
                <a:effectLst/>
                <a:latin typeface="+mn-lt"/>
                <a:ea typeface="+mn-ea"/>
                <a:cs typeface="+mn-cs"/>
              </a:rPr>
              <a:t>3) Address patient population; continuity of operations; succession planning.  </a:t>
            </a:r>
          </a:p>
          <a:p>
            <a:r>
              <a:rPr lang="en-US" sz="1200" kern="1200" dirty="0" smtClean="0">
                <a:solidFill>
                  <a:schemeClr val="tx1"/>
                </a:solidFill>
                <a:effectLst/>
                <a:latin typeface="+mn-lt"/>
                <a:ea typeface="+mn-ea"/>
                <a:cs typeface="+mn-cs"/>
              </a:rPr>
              <a:t>4) A process for cooperation/collaboration with local, tribal, regional, state or Federal EP officials to ensure an integrated response.</a:t>
            </a:r>
          </a:p>
          <a:p>
            <a:endParaRPr lang="en-US" sz="1200" kern="1200" dirty="0" smtClean="0">
              <a:solidFill>
                <a:schemeClr val="tx1"/>
              </a:solidFill>
              <a:effectLst/>
              <a:latin typeface="+mn-lt"/>
              <a:ea typeface="+mn-ea"/>
              <a:cs typeface="+mn-cs"/>
            </a:endParaRPr>
          </a:p>
          <a:p>
            <a:r>
              <a:rPr lang="en-US" dirty="0" smtClean="0"/>
              <a:t>The </a:t>
            </a:r>
            <a:r>
              <a:rPr lang="en-US" dirty="0"/>
              <a:t>rule to allows a provider that is part of a healthcare system consisting of multiple separately certified healthcare facilities to have one unified and integrated emergency preparedness program.  The integrated emergency plan and policies and procedures must be developed in a manner that takes into account each separately certified facility's unique circumstances, patient populations,  services offered.  In addition, a risk assessment must be conducted for each separately certified facility within the system.</a:t>
            </a:r>
          </a:p>
          <a:p>
            <a:r>
              <a:rPr lang="en-US" dirty="0"/>
              <a:t>Note: Each separately certified facility must – meet the COP on it’s </a:t>
            </a:r>
            <a:r>
              <a:rPr lang="en-US" dirty="0" smtClean="0"/>
              <a:t>own,</a:t>
            </a:r>
            <a:r>
              <a:rPr lang="en-US" baseline="0" dirty="0" smtClean="0"/>
              <a:t> meaning upon survey each facility is required to be able to demonstrate how they have met the requirements. </a:t>
            </a:r>
            <a:endParaRPr lang="en-US" dirty="0"/>
          </a:p>
        </p:txBody>
      </p:sp>
      <p:sp>
        <p:nvSpPr>
          <p:cNvPr id="4" name="Slide Number Placeholder 3"/>
          <p:cNvSpPr>
            <a:spLocks noGrp="1"/>
          </p:cNvSpPr>
          <p:nvPr>
            <p:ph type="sldNum" sz="quarter" idx="10"/>
          </p:nvPr>
        </p:nvSpPr>
        <p:spPr/>
        <p:txBody>
          <a:bodyPr/>
          <a:lstStyle/>
          <a:p>
            <a:fld id="{41D71E8D-6A06-4DB3-904B-B28E26013B31}"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305461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1D71E8D-6A06-4DB3-904B-B28E26013B31}" type="slidenum">
              <a:rPr lang="en-US" smtClean="0"/>
              <a:t>5</a:t>
            </a:fld>
            <a:endParaRPr lang="en-US"/>
          </a:p>
        </p:txBody>
      </p:sp>
    </p:spTree>
    <p:extLst>
      <p:ext uri="{BB962C8B-B14F-4D97-AF65-F5344CB8AC3E}">
        <p14:creationId xmlns:p14="http://schemas.microsoft.com/office/powerpoint/2010/main" val="3417364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Policies and procedures must be based on the risk assessment  and the emergency plan must address (highlights/full list in the regulations)</a:t>
            </a:r>
          </a:p>
          <a:p>
            <a:endParaRPr lang="en-US" dirty="0" smtClean="0"/>
          </a:p>
          <a:p>
            <a:r>
              <a:rPr lang="en-US" dirty="0" smtClean="0"/>
              <a:t>--provision of subsistence needs, alternate energy sources, sewage and waste disposal</a:t>
            </a:r>
          </a:p>
          <a:p>
            <a:r>
              <a:rPr lang="en-US" dirty="0" smtClean="0"/>
              <a:t>-- procedures for evacuating or sheltering in place</a:t>
            </a:r>
          </a:p>
          <a:p>
            <a:r>
              <a:rPr lang="en-US" dirty="0" smtClean="0"/>
              <a:t>--system to track location of staff and patients (accurate, readily available, shareable)</a:t>
            </a:r>
          </a:p>
          <a:p>
            <a:r>
              <a:rPr lang="en-US" dirty="0" smtClean="0"/>
              <a:t>--safe evacuation considerations – care and treatment needs, transportation, ID evacuation location</a:t>
            </a:r>
          </a:p>
          <a:p>
            <a:r>
              <a:rPr lang="en-US" dirty="0" smtClean="0"/>
              <a:t>--means to shelter in place – consider ability of building to survive a disaster and proactive steps that can be taken prior to an emergency</a:t>
            </a:r>
          </a:p>
          <a:p>
            <a:r>
              <a:rPr lang="en-US" dirty="0" smtClean="0"/>
              <a:t>--system to preserve medical documentation (ensures confidentiality in compliance with HIPAA) </a:t>
            </a:r>
          </a:p>
          <a:p>
            <a:r>
              <a:rPr lang="en-US" dirty="0" smtClean="0"/>
              <a:t>--use of volunteers and role of State and Federal Health Officials  (suggest use of Medical Reserve Corps – ensure members are screened and trained in advance)</a:t>
            </a:r>
          </a:p>
          <a:p>
            <a:r>
              <a:rPr lang="en-US" dirty="0" smtClean="0"/>
              <a:t>--Arrangements with other providers to receive patients in the event of limitation or cessation of operations as well as a method for sharing medical documentation with the receiving provider.  </a:t>
            </a:r>
          </a:p>
          <a:p>
            <a:endParaRPr lang="en-US" dirty="0"/>
          </a:p>
        </p:txBody>
      </p:sp>
      <p:sp>
        <p:nvSpPr>
          <p:cNvPr id="4" name="Slide Number Placeholder 3"/>
          <p:cNvSpPr>
            <a:spLocks noGrp="1"/>
          </p:cNvSpPr>
          <p:nvPr>
            <p:ph type="sldNum" sz="quarter" idx="10"/>
          </p:nvPr>
        </p:nvSpPr>
        <p:spPr/>
        <p:txBody>
          <a:bodyPr/>
          <a:lstStyle/>
          <a:p>
            <a:fld id="{41D71E8D-6A06-4DB3-904B-B28E26013B31}"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4175425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Communication Plan must include</a:t>
            </a:r>
          </a:p>
          <a:p>
            <a:r>
              <a:rPr lang="en-US" sz="1200" kern="1200" dirty="0" smtClean="0">
                <a:solidFill>
                  <a:schemeClr val="tx1"/>
                </a:solidFill>
                <a:effectLst/>
                <a:latin typeface="+mn-lt"/>
                <a:ea typeface="+mn-ea"/>
                <a:cs typeface="+mn-cs"/>
              </a:rPr>
              <a:t>--names and contact info for staff, other </a:t>
            </a:r>
            <a:r>
              <a:rPr lang="en-US" dirty="0" smtClean="0"/>
              <a:t>providers</a:t>
            </a:r>
            <a:r>
              <a:rPr lang="en-US" sz="1200" kern="1200" dirty="0" smtClean="0">
                <a:solidFill>
                  <a:schemeClr val="tx1"/>
                </a:solidFill>
                <a:effectLst/>
                <a:latin typeface="+mn-lt"/>
                <a:ea typeface="+mn-ea"/>
                <a:cs typeface="+mn-cs"/>
              </a:rPr>
              <a:t>, volunteers, Federal, State and local EP officials</a:t>
            </a:r>
          </a:p>
          <a:p>
            <a:r>
              <a:rPr lang="en-US" sz="1200" kern="1200" dirty="0" smtClean="0">
                <a:solidFill>
                  <a:schemeClr val="tx1"/>
                </a:solidFill>
                <a:effectLst/>
                <a:latin typeface="+mn-lt"/>
                <a:ea typeface="+mn-ea"/>
                <a:cs typeface="+mn-cs"/>
              </a:rPr>
              <a:t>--There also must be primary and alternate means of communication (cell phones; satellite phones, etc.)</a:t>
            </a:r>
          </a:p>
          <a:p>
            <a:r>
              <a:rPr lang="en-US" sz="1200" kern="1200" dirty="0" smtClean="0">
                <a:solidFill>
                  <a:schemeClr val="tx1"/>
                </a:solidFill>
                <a:effectLst/>
                <a:latin typeface="+mn-lt"/>
                <a:ea typeface="+mn-ea"/>
                <a:cs typeface="+mn-cs"/>
              </a:rPr>
              <a:t>--method to share medical records and patient information including general condition and location</a:t>
            </a:r>
          </a:p>
          <a:p>
            <a:r>
              <a:rPr lang="en-US" dirty="0"/>
              <a:t>--method to share information regarding occupancy, needs and the hospital’s ability to provide assistance  (authority or incident command)</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1D71E8D-6A06-4DB3-904B-B28E26013B31}"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322119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0247" y="4387135"/>
            <a:ext cx="5601970" cy="4479773"/>
          </a:xfrm>
        </p:spPr>
        <p:txBody>
          <a:bodyPr>
            <a:normAutofit fontScale="92500"/>
          </a:bodyPr>
          <a:lstStyle/>
          <a:p>
            <a:pPr lvl="0"/>
            <a:r>
              <a:rPr lang="en-US" sz="1200" kern="1200" dirty="0" smtClean="0">
                <a:solidFill>
                  <a:schemeClr val="tx1"/>
                </a:solidFill>
                <a:effectLst/>
                <a:latin typeface="+mn-lt"/>
                <a:ea typeface="+mn-ea"/>
                <a:cs typeface="+mn-cs"/>
              </a:rPr>
              <a:t>Providers are required to conduct two testing exercises annually; one community based full-scale exercise and one additional exercise of their choice. </a:t>
            </a:r>
          </a:p>
          <a:p>
            <a:pPr lvl="0"/>
            <a:r>
              <a:rPr lang="en-US" sz="1200" kern="1200" dirty="0" smtClean="0">
                <a:solidFill>
                  <a:schemeClr val="tx1"/>
                </a:solidFill>
                <a:effectLst/>
                <a:latin typeface="+mn-lt"/>
                <a:ea typeface="+mn-ea"/>
                <a:cs typeface="+mn-cs"/>
              </a:rPr>
              <a:t>In the event that a provider experiences an actual emergency that tests their plan, they would be exempt from the requirement for a community based full-scale exercise for one year following the emergency event. </a:t>
            </a:r>
          </a:p>
          <a:p>
            <a:pPr lvl="0"/>
            <a:r>
              <a:rPr lang="en-US" sz="1200" kern="1200" dirty="0" smtClean="0">
                <a:solidFill>
                  <a:schemeClr val="tx1"/>
                </a:solidFill>
                <a:effectLst/>
                <a:latin typeface="+mn-lt"/>
                <a:ea typeface="+mn-ea"/>
                <a:cs typeface="+mn-cs"/>
              </a:rPr>
              <a:t>The regulation does allow for some flexibility for training and testing. For example, we require providers to conduct one community-based full-scale exercise and a second exercise of their choice. This will hopefully afford providers the flexibility to determine which testing exercise is most beneficial to them as they consider their specific needs. </a:t>
            </a:r>
          </a:p>
          <a:p>
            <a:r>
              <a:rPr lang="en-US" sz="1200" kern="1200" dirty="0" smtClean="0">
                <a:solidFill>
                  <a:schemeClr val="tx1"/>
                </a:solidFill>
                <a:effectLst/>
                <a:latin typeface="+mn-lt"/>
                <a:ea typeface="+mn-ea"/>
                <a:cs typeface="+mn-cs"/>
              </a:rPr>
              <a:t>--</a:t>
            </a:r>
            <a:r>
              <a:rPr lang="en-US" sz="1200" u="sng" kern="1200" dirty="0" smtClean="0">
                <a:solidFill>
                  <a:schemeClr val="tx1"/>
                </a:solidFill>
                <a:effectLst/>
                <a:latin typeface="+mn-lt"/>
                <a:ea typeface="+mn-ea"/>
                <a:cs typeface="+mn-cs"/>
              </a:rPr>
              <a:t>Full-Scale Exercise</a:t>
            </a:r>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For purposes of the requirement for a community-based full-scale exercise, we expect facilities to simulate an anticipated response to an emergency involving their actual operations and the community.  </a:t>
            </a:r>
          </a:p>
          <a:p>
            <a:pPr lvl="0"/>
            <a:r>
              <a:rPr lang="en-US" sz="1200" kern="1200" dirty="0" smtClean="0">
                <a:solidFill>
                  <a:schemeClr val="tx1"/>
                </a:solidFill>
                <a:effectLst/>
                <a:latin typeface="+mn-lt"/>
                <a:ea typeface="+mn-ea"/>
                <a:cs typeface="+mn-cs"/>
              </a:rPr>
              <a:t>This would involve the creation of scenarios, the engagement and education of personnel, and mock patients/victims.  In addition, this would include the involvement of other providers, suppliers, and community emergency response agencies.  </a:t>
            </a:r>
          </a:p>
          <a:p>
            <a:pPr lvl="0"/>
            <a:r>
              <a:rPr lang="en-US" sz="1200" kern="1200" dirty="0" smtClean="0">
                <a:solidFill>
                  <a:schemeClr val="tx1"/>
                </a:solidFill>
                <a:effectLst/>
                <a:latin typeface="+mn-lt"/>
                <a:ea typeface="+mn-ea"/>
                <a:cs typeface="+mn-cs"/>
              </a:rPr>
              <a:t>The intention of this requirement is to not only assess the feasibility of a provider's emergency plan through testing, but also to encourage providers to become engaged in their community and promote a more coordinated response within the facility, across health care providers, and with State and local public health departments and emergency systems.  </a:t>
            </a:r>
          </a:p>
          <a:p>
            <a:r>
              <a:rPr lang="en-US" sz="1200" b="1" u="sng" kern="1200" dirty="0" smtClean="0">
                <a:solidFill>
                  <a:schemeClr val="tx1"/>
                </a:solidFill>
                <a:effectLst/>
                <a:latin typeface="+mn-lt"/>
                <a:ea typeface="+mn-ea"/>
                <a:cs typeface="+mn-cs"/>
              </a:rPr>
              <a:t>When a community-based full-scale exercise is not available</a:t>
            </a:r>
            <a:r>
              <a:rPr lang="en-US" sz="1200" kern="1200" dirty="0" smtClean="0">
                <a:solidFill>
                  <a:schemeClr val="tx1"/>
                </a:solidFill>
                <a:effectLst/>
                <a:latin typeface="+mn-lt"/>
                <a:ea typeface="+mn-ea"/>
                <a:cs typeface="+mn-cs"/>
              </a:rPr>
              <a:t>: We understand that participation in a community based full-scale exercise may not always be feasible or readily accessible.  </a:t>
            </a:r>
          </a:p>
          <a:p>
            <a:r>
              <a:rPr lang="en-US" sz="1200" kern="1200" dirty="0" smtClean="0">
                <a:solidFill>
                  <a:schemeClr val="tx1"/>
                </a:solidFill>
                <a:effectLst/>
                <a:latin typeface="+mn-lt"/>
                <a:ea typeface="+mn-ea"/>
                <a:cs typeface="+mn-cs"/>
              </a:rPr>
              <a:t>Therefore, if a community-based full-scale exercise is not feasible, the requirement does provide providers with the flexibility to conduct a testing exercise that is based on the individual facility.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1D71E8D-6A06-4DB3-904B-B28E26013B31}"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0993088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To emphasize, the implementation date of this Final Rule is November 15</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this year. Meaning that facilities must meet and be able to demonstrate compliance by November. This includes having completed the training and exercise requirements.</a:t>
            </a:r>
          </a:p>
          <a:p>
            <a:endParaRPr lang="en-US" dirty="0" smtClean="0"/>
          </a:p>
          <a:p>
            <a:r>
              <a:rPr lang="en-US" dirty="0"/>
              <a:t>Real-World Activation of the EP Plan:</a:t>
            </a:r>
          </a:p>
          <a:p>
            <a:r>
              <a:rPr lang="en-US" dirty="0"/>
              <a:t>If a facility experienced an actual natural or manmade emergency that required activation of its emergency plan, it will be exempt from engaging in a community or individual, facility-based full-scale exercise for 1 year following the onset of the actual event, as under sections (d)(2)(i) of the provider and suppliers specific testing requirements</a:t>
            </a:r>
          </a:p>
        </p:txBody>
      </p:sp>
      <p:sp>
        <p:nvSpPr>
          <p:cNvPr id="4" name="Slide Number Placeholder 3"/>
          <p:cNvSpPr>
            <a:spLocks noGrp="1"/>
          </p:cNvSpPr>
          <p:nvPr>
            <p:ph type="sldNum" sz="quarter" idx="10"/>
          </p:nvPr>
        </p:nvSpPr>
        <p:spPr/>
        <p:txBody>
          <a:bodyPr/>
          <a:lstStyle/>
          <a:p>
            <a:fld id="{41D71E8D-6A06-4DB3-904B-B28E26013B31}" type="slidenum">
              <a:rPr lang="en-US" smtClean="0"/>
              <a:t>9</a:t>
            </a:fld>
            <a:endParaRPr lang="en-US"/>
          </a:p>
        </p:txBody>
      </p:sp>
    </p:spTree>
    <p:extLst>
      <p:ext uri="{BB962C8B-B14F-4D97-AF65-F5344CB8AC3E}">
        <p14:creationId xmlns:p14="http://schemas.microsoft.com/office/powerpoint/2010/main" val="27757233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_CMS title1">
    <p:bg>
      <p:bgPr>
        <a:solidFill>
          <a:schemeClr val="bg1"/>
        </a:solidFill>
        <a:effectLst/>
      </p:bgPr>
    </p:bg>
    <p:spTree>
      <p:nvGrpSpPr>
        <p:cNvPr id="1" name=""/>
        <p:cNvGrpSpPr/>
        <p:nvPr/>
      </p:nvGrpSpPr>
      <p:grpSpPr>
        <a:xfrm>
          <a:off x="0" y="0"/>
          <a:ext cx="0" cy="0"/>
          <a:chOff x="0" y="0"/>
          <a:chExt cx="0" cy="0"/>
        </a:xfrm>
      </p:grpSpPr>
      <p:pic>
        <p:nvPicPr>
          <p:cNvPr id="7" name="Picture 3"/>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0960" y="2438400"/>
            <a:ext cx="5623560" cy="4495800"/>
          </a:xfrm>
          <a:prstGeom prst="rect">
            <a:avLst/>
          </a:prstGeom>
          <a:noFill/>
          <a:ln w="9525">
            <a:noFill/>
            <a:miter lim="800000"/>
            <a:headEnd/>
            <a:tailEnd/>
          </a:ln>
          <a:effectLst/>
        </p:spPr>
      </p:pic>
      <p:sp>
        <p:nvSpPr>
          <p:cNvPr id="13" name="TextBox 12"/>
          <p:cNvSpPr txBox="1"/>
          <p:nvPr/>
        </p:nvSpPr>
        <p:spPr>
          <a:xfrm>
            <a:off x="-1668146" y="4928188"/>
            <a:ext cx="184731" cy="300082"/>
          </a:xfrm>
          <a:prstGeom prst="rect">
            <a:avLst/>
          </a:prstGeom>
          <a:noFill/>
        </p:spPr>
        <p:txBody>
          <a:bodyPr wrap="none" rtlCol="0">
            <a:spAutoFit/>
          </a:bodyPr>
          <a:lstStyle/>
          <a:p>
            <a:endParaRPr lang="en-US" sz="1350"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1800" b="1" i="1">
                <a:solidFill>
                  <a:srgbClr val="084A9C"/>
                </a:solidFill>
              </a:defRPr>
            </a:lvl1pPr>
          </a:lstStyle>
          <a:p>
            <a:pPr algn="l"/>
            <a:r>
              <a:rPr lang="en-US" sz="1800" b="1" i="1" dirty="0">
                <a:solidFill>
                  <a:srgbClr val="084A9C"/>
                </a:solidFill>
              </a:rPr>
              <a:t>Subtitle</a:t>
            </a:r>
          </a:p>
          <a:p>
            <a:pPr algn="l"/>
            <a:endParaRPr lang="en-US" sz="2100" b="0" i="1" dirty="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1800" b="1" i="1">
                <a:solidFill>
                  <a:srgbClr val="084A9C"/>
                </a:solidFill>
              </a:defRPr>
            </a:lvl1pPr>
          </a:lstStyle>
          <a:p>
            <a:pPr algn="l"/>
            <a:r>
              <a:rPr lang="en-US" sz="1800" b="0" i="1" dirty="0">
                <a:solidFill>
                  <a:srgbClr val="084A9C"/>
                </a:solidFill>
              </a:rPr>
              <a:t>Presenter/Date</a:t>
            </a:r>
            <a:endParaRPr lang="en-US" sz="2100" b="0" i="1" dirty="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6" y="228600"/>
            <a:ext cx="2652325" cy="914400"/>
          </a:xfrm>
          <a:prstGeom prst="rect">
            <a:avLst/>
          </a:prstGeom>
        </p:spPr>
      </p:pic>
      <p:sp>
        <p:nvSpPr>
          <p:cNvPr id="14" name="TextBox 13"/>
          <p:cNvSpPr txBox="1"/>
          <p:nvPr userDrawn="1"/>
        </p:nvSpPr>
        <p:spPr>
          <a:xfrm>
            <a:off x="-1668146" y="4928188"/>
            <a:ext cx="184731" cy="300082"/>
          </a:xfrm>
          <a:prstGeom prst="rect">
            <a:avLst/>
          </a:prstGeom>
          <a:noFill/>
        </p:spPr>
        <p:txBody>
          <a:bodyPr wrap="none" rtlCol="0">
            <a:spAutoFit/>
          </a:bodyPr>
          <a:lstStyle/>
          <a:p>
            <a:endParaRPr lang="en-US" sz="1350" dirty="0">
              <a:solidFill>
                <a:prstClr val="black"/>
              </a:solidFill>
            </a:endParaRPr>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6" y="228600"/>
            <a:ext cx="2652325" cy="914400"/>
          </a:xfrm>
          <a:prstGeom prst="rect">
            <a:avLst/>
          </a:prstGeom>
        </p:spPr>
      </p:pic>
    </p:spTree>
    <p:extLst>
      <p:ext uri="{BB962C8B-B14F-4D97-AF65-F5344CB8AC3E}">
        <p14:creationId xmlns:p14="http://schemas.microsoft.com/office/powerpoint/2010/main" val="2021619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731" cy="300082"/>
          </a:xfrm>
          <a:prstGeom prst="rect">
            <a:avLst/>
          </a:prstGeom>
          <a:noFill/>
        </p:spPr>
        <p:txBody>
          <a:bodyPr wrap="none" rtlCol="0">
            <a:spAutoFit/>
          </a:bodyPr>
          <a:lstStyle/>
          <a:p>
            <a:endParaRPr lang="en-US" sz="1350"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7" name="Text Placeholder 2"/>
          <p:cNvSpPr>
            <a:spLocks noGrp="1"/>
          </p:cNvSpPr>
          <p:nvPr>
            <p:ph type="body" sz="quarter" idx="10" hasCustomPrompt="1"/>
          </p:nvPr>
        </p:nvSpPr>
        <p:spPr>
          <a:xfrm>
            <a:off x="4953000" y="3048000"/>
            <a:ext cx="3276600" cy="914400"/>
          </a:xfrm>
        </p:spPr>
        <p:txBody>
          <a:bodyPr>
            <a:normAutofit/>
          </a:bodyPr>
          <a:lstStyle>
            <a:lvl1pPr marL="0" indent="0" algn="l">
              <a:buNone/>
              <a:defRPr sz="1800" b="1" i="1">
                <a:solidFill>
                  <a:srgbClr val="084A9C"/>
                </a:solidFill>
              </a:defRPr>
            </a:lvl1pPr>
          </a:lstStyle>
          <a:p>
            <a:pPr algn="l"/>
            <a:r>
              <a:rPr lang="en-US" sz="1800" b="1" i="1" dirty="0">
                <a:solidFill>
                  <a:srgbClr val="084A9C"/>
                </a:solidFill>
              </a:rPr>
              <a:t>Subtitle</a:t>
            </a:r>
          </a:p>
          <a:p>
            <a:pPr algn="l"/>
            <a:endParaRPr lang="en-US" sz="2100" b="0" i="1" dirty="0">
              <a:solidFill>
                <a:srgbClr val="084A9C"/>
              </a:solidFill>
            </a:endParaRPr>
          </a:p>
        </p:txBody>
      </p:sp>
      <p:sp>
        <p:nvSpPr>
          <p:cNvPr id="11" name="Text Placeholder 2"/>
          <p:cNvSpPr>
            <a:spLocks noGrp="1"/>
          </p:cNvSpPr>
          <p:nvPr>
            <p:ph type="body" sz="quarter" idx="11" hasCustomPrompt="1"/>
          </p:nvPr>
        </p:nvSpPr>
        <p:spPr>
          <a:xfrm>
            <a:off x="4953000" y="4191000"/>
            <a:ext cx="3276600" cy="838200"/>
          </a:xfrm>
        </p:spPr>
        <p:txBody>
          <a:bodyPr>
            <a:normAutofit/>
          </a:bodyPr>
          <a:lstStyle>
            <a:lvl1pPr marL="0" indent="0" algn="l">
              <a:buNone/>
              <a:defRPr sz="1800" b="1" i="1">
                <a:solidFill>
                  <a:srgbClr val="084A9C"/>
                </a:solidFill>
              </a:defRPr>
            </a:lvl1pPr>
          </a:lstStyle>
          <a:p>
            <a:pPr algn="l"/>
            <a:r>
              <a:rPr lang="en-US" sz="1800" b="0" i="1" dirty="0">
                <a:solidFill>
                  <a:srgbClr val="084A9C"/>
                </a:solidFill>
              </a:rPr>
              <a:t>Presenter/Date</a:t>
            </a:r>
            <a:endParaRPr lang="en-US" sz="2100" b="0" i="1" dirty="0">
              <a:solidFill>
                <a:srgbClr val="084A9C"/>
              </a:solidFill>
            </a:endParaRP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7596" y="228600"/>
            <a:ext cx="2652325" cy="914400"/>
          </a:xfrm>
          <a:prstGeom prst="rect">
            <a:avLst/>
          </a:prstGeom>
        </p:spPr>
      </p:pic>
      <p:sp>
        <p:nvSpPr>
          <p:cNvPr id="8" name="TextBox 7"/>
          <p:cNvSpPr txBox="1"/>
          <p:nvPr userDrawn="1"/>
        </p:nvSpPr>
        <p:spPr>
          <a:xfrm>
            <a:off x="-1668146" y="4928188"/>
            <a:ext cx="184731" cy="300082"/>
          </a:xfrm>
          <a:prstGeom prst="rect">
            <a:avLst/>
          </a:prstGeom>
          <a:noFill/>
        </p:spPr>
        <p:txBody>
          <a:bodyPr wrap="none" rtlCol="0">
            <a:spAutoFit/>
          </a:bodyPr>
          <a:lstStyle/>
          <a:p>
            <a:endParaRPr lang="en-US" sz="1350" dirty="0">
              <a:solidFill>
                <a:prstClr val="black"/>
              </a:solidFill>
            </a:endParaRP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7596" y="228600"/>
            <a:ext cx="2652325" cy="914400"/>
          </a:xfrm>
          <a:prstGeom prst="rect">
            <a:avLst/>
          </a:prstGeom>
        </p:spPr>
      </p:pic>
    </p:spTree>
    <p:extLst>
      <p:ext uri="{BB962C8B-B14F-4D97-AF65-F5344CB8AC3E}">
        <p14:creationId xmlns:p14="http://schemas.microsoft.com/office/powerpoint/2010/main" val="2384789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MS content2">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417638"/>
          </a:xfrm>
          <a:prstGeom prst="rect">
            <a:avLst/>
          </a:prstGeom>
          <a:solidFill>
            <a:srgbClr val="084A9C"/>
          </a:solidFill>
          <a:effectLst>
            <a:outerShdw dist="76200" dir="5640000" algn="tl" rotWithShape="0">
              <a:srgbClr val="FFD004"/>
            </a:outerShdw>
          </a:effectLst>
        </p:spPr>
        <p:txBody>
          <a:bodyPr/>
          <a:lstStyle>
            <a:lvl1pPr>
              <a:defRPr>
                <a:solidFill>
                  <a:schemeClr val="bg1"/>
                </a:solidFill>
              </a:defRPr>
            </a:lvl1pPr>
          </a:lstStyle>
          <a:p>
            <a:r>
              <a:rPr lang="en-US"/>
              <a:t>Click to edit Master title style</a:t>
            </a:r>
            <a:endParaRPr lang="en-US" dirty="0"/>
          </a:p>
        </p:txBody>
      </p:sp>
      <p:sp>
        <p:nvSpPr>
          <p:cNvPr id="6" name="Content Placeholder 2"/>
          <p:cNvSpPr>
            <a:spLocks noGrp="1"/>
          </p:cNvSpPr>
          <p:nvPr>
            <p:ph idx="1"/>
          </p:nvPr>
        </p:nvSpPr>
        <p:spPr>
          <a:xfrm>
            <a:off x="457200" y="1828801"/>
            <a:ext cx="8229600" cy="4297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191395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CMS content2">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828801"/>
            <a:ext cx="8229600" cy="4297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a:t>Click to edit Master title style</a:t>
            </a:r>
            <a:endParaRPr lang="en-US" dirty="0"/>
          </a:p>
        </p:txBody>
      </p:sp>
    </p:spTree>
    <p:extLst>
      <p:ext uri="{BB962C8B-B14F-4D97-AF65-F5344CB8AC3E}">
        <p14:creationId xmlns:p14="http://schemas.microsoft.com/office/powerpoint/2010/main" val="8740816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EF9101-5323-421D-8125-EF61786B7E94}" type="datetime1">
              <a:rPr lang="en-US" smtClean="0"/>
              <a:t>11/17/2017</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A0E9E16-EAA0-4294-837D-7A332FAD358D}" type="slidenum">
              <a:rPr lang="en-US" smtClean="0"/>
              <a:t>‹#›</a:t>
            </a:fld>
            <a:endParaRPr lang="en-US"/>
          </a:p>
        </p:txBody>
      </p:sp>
    </p:spTree>
    <p:extLst>
      <p:ext uri="{BB962C8B-B14F-4D97-AF65-F5344CB8AC3E}">
        <p14:creationId xmlns:p14="http://schemas.microsoft.com/office/powerpoint/2010/main" val="4917400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1_CMS title1">
    <p:bg>
      <p:bgPr>
        <a:solidFill>
          <a:schemeClr val="bg1"/>
        </a:solidFill>
        <a:effectLst/>
      </p:bgPr>
    </p:bg>
    <p:spTree>
      <p:nvGrpSpPr>
        <p:cNvPr id="1" name=""/>
        <p:cNvGrpSpPr/>
        <p:nvPr/>
      </p:nvGrpSpPr>
      <p:grpSpPr>
        <a:xfrm>
          <a:off x="0" y="0"/>
          <a:ext cx="0" cy="0"/>
          <a:chOff x="0" y="0"/>
          <a:chExt cx="0" cy="0"/>
        </a:xfrm>
      </p:grpSpPr>
      <p:pic>
        <p:nvPicPr>
          <p:cNvPr id="7" name="Picture 3"/>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0960" y="2438400"/>
            <a:ext cx="5623560" cy="4495800"/>
          </a:xfrm>
          <a:prstGeom prst="rect">
            <a:avLst/>
          </a:prstGeom>
          <a:noFill/>
          <a:ln w="9525">
            <a:noFill/>
            <a:miter lim="800000"/>
            <a:headEnd/>
            <a:tailEnd/>
          </a:ln>
          <a:effectLst/>
        </p:spPr>
      </p:pic>
      <p:sp>
        <p:nvSpPr>
          <p:cNvPr id="13" name="TextBox 12"/>
          <p:cNvSpPr txBox="1"/>
          <p:nvPr/>
        </p:nvSpPr>
        <p:spPr>
          <a:xfrm>
            <a:off x="-1668146" y="4928188"/>
            <a:ext cx="184731" cy="300082"/>
          </a:xfrm>
          <a:prstGeom prst="rect">
            <a:avLst/>
          </a:prstGeom>
          <a:noFill/>
        </p:spPr>
        <p:txBody>
          <a:bodyPr wrap="none" rtlCol="0">
            <a:spAutoFit/>
          </a:bodyPr>
          <a:lstStyle/>
          <a:p>
            <a:endParaRPr lang="en-US" sz="1350"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1800" b="1" i="1">
                <a:solidFill>
                  <a:srgbClr val="084A9C"/>
                </a:solidFill>
              </a:defRPr>
            </a:lvl1pPr>
          </a:lstStyle>
          <a:p>
            <a:pPr algn="l"/>
            <a:r>
              <a:rPr lang="en-US" sz="1800" b="1" i="1" dirty="0">
                <a:solidFill>
                  <a:srgbClr val="084A9C"/>
                </a:solidFill>
              </a:rPr>
              <a:t>Subtitle</a:t>
            </a:r>
          </a:p>
          <a:p>
            <a:pPr algn="l"/>
            <a:endParaRPr lang="en-US" sz="2100" b="0" i="1" dirty="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1800" b="1" i="1">
                <a:solidFill>
                  <a:srgbClr val="084A9C"/>
                </a:solidFill>
              </a:defRPr>
            </a:lvl1pPr>
          </a:lstStyle>
          <a:p>
            <a:pPr algn="l"/>
            <a:r>
              <a:rPr lang="en-US" sz="1800" b="0" i="1" dirty="0">
                <a:solidFill>
                  <a:srgbClr val="084A9C"/>
                </a:solidFill>
              </a:rPr>
              <a:t>Presenter/Date</a:t>
            </a:r>
            <a:endParaRPr lang="en-US" sz="2100" b="0" i="1" dirty="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6" y="228600"/>
            <a:ext cx="2652325" cy="914400"/>
          </a:xfrm>
          <a:prstGeom prst="rect">
            <a:avLst/>
          </a:prstGeom>
        </p:spPr>
      </p:pic>
      <p:sp>
        <p:nvSpPr>
          <p:cNvPr id="14" name="TextBox 13"/>
          <p:cNvSpPr txBox="1"/>
          <p:nvPr userDrawn="1"/>
        </p:nvSpPr>
        <p:spPr>
          <a:xfrm>
            <a:off x="-1668146" y="4928188"/>
            <a:ext cx="184731" cy="300082"/>
          </a:xfrm>
          <a:prstGeom prst="rect">
            <a:avLst/>
          </a:prstGeom>
          <a:noFill/>
        </p:spPr>
        <p:txBody>
          <a:bodyPr wrap="none" rtlCol="0">
            <a:spAutoFit/>
          </a:bodyPr>
          <a:lstStyle/>
          <a:p>
            <a:endParaRPr lang="en-US" sz="1350" dirty="0">
              <a:solidFill>
                <a:prstClr val="black"/>
              </a:solidFill>
            </a:endParaRPr>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6" y="228600"/>
            <a:ext cx="2652325" cy="914400"/>
          </a:xfrm>
          <a:prstGeom prst="rect">
            <a:avLst/>
          </a:prstGeom>
        </p:spPr>
      </p:pic>
    </p:spTree>
    <p:extLst>
      <p:ext uri="{BB962C8B-B14F-4D97-AF65-F5344CB8AC3E}">
        <p14:creationId xmlns:p14="http://schemas.microsoft.com/office/powerpoint/2010/main" val="35695049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2_CMS title1">
    <p:bg>
      <p:bgPr>
        <a:solidFill>
          <a:schemeClr val="bg1"/>
        </a:solidFill>
        <a:effectLst/>
      </p:bgPr>
    </p:bg>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81000" y="2438400"/>
            <a:ext cx="5638800" cy="4435856"/>
          </a:xfrm>
          <a:prstGeom prst="rect">
            <a:avLst/>
          </a:prstGeom>
          <a:noFill/>
          <a:ln w="9525">
            <a:noFill/>
            <a:miter lim="800000"/>
            <a:headEnd/>
            <a:tailEnd/>
          </a:ln>
          <a:effectLst/>
        </p:spPr>
      </p:pic>
      <p:sp>
        <p:nvSpPr>
          <p:cNvPr id="13" name="TextBox 12"/>
          <p:cNvSpPr txBox="1"/>
          <p:nvPr/>
        </p:nvSpPr>
        <p:spPr>
          <a:xfrm>
            <a:off x="-1668146" y="4928188"/>
            <a:ext cx="184731" cy="300082"/>
          </a:xfrm>
          <a:prstGeom prst="rect">
            <a:avLst/>
          </a:prstGeom>
          <a:noFill/>
        </p:spPr>
        <p:txBody>
          <a:bodyPr wrap="none" rtlCol="0">
            <a:spAutoFit/>
          </a:bodyPr>
          <a:lstStyle/>
          <a:p>
            <a:endParaRPr lang="en-US" sz="1350"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1800" b="1" i="1">
                <a:solidFill>
                  <a:srgbClr val="084A9C"/>
                </a:solidFill>
              </a:defRPr>
            </a:lvl1pPr>
          </a:lstStyle>
          <a:p>
            <a:pPr algn="l"/>
            <a:r>
              <a:rPr lang="en-US" sz="1800" b="1" i="1" dirty="0">
                <a:solidFill>
                  <a:srgbClr val="084A9C"/>
                </a:solidFill>
              </a:rPr>
              <a:t>Subtitle</a:t>
            </a:r>
          </a:p>
          <a:p>
            <a:pPr algn="l"/>
            <a:endParaRPr lang="en-US" sz="2100" b="0" i="1" dirty="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1800" b="1" i="1">
                <a:solidFill>
                  <a:srgbClr val="084A9C"/>
                </a:solidFill>
              </a:defRPr>
            </a:lvl1pPr>
          </a:lstStyle>
          <a:p>
            <a:pPr algn="l"/>
            <a:r>
              <a:rPr lang="en-US" sz="1800" b="0" i="1" dirty="0">
                <a:solidFill>
                  <a:srgbClr val="084A9C"/>
                </a:solidFill>
              </a:rPr>
              <a:t>Presenter/Date</a:t>
            </a:r>
            <a:endParaRPr lang="en-US" sz="2100" b="0" i="1" dirty="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6" y="228600"/>
            <a:ext cx="2652325" cy="914400"/>
          </a:xfrm>
          <a:prstGeom prst="rect">
            <a:avLst/>
          </a:prstGeom>
        </p:spPr>
      </p:pic>
      <p:sp>
        <p:nvSpPr>
          <p:cNvPr id="14" name="TextBox 13"/>
          <p:cNvSpPr txBox="1"/>
          <p:nvPr userDrawn="1"/>
        </p:nvSpPr>
        <p:spPr>
          <a:xfrm>
            <a:off x="-1668146" y="4928188"/>
            <a:ext cx="184731" cy="300082"/>
          </a:xfrm>
          <a:prstGeom prst="rect">
            <a:avLst/>
          </a:prstGeom>
          <a:noFill/>
        </p:spPr>
        <p:txBody>
          <a:bodyPr wrap="none" rtlCol="0">
            <a:spAutoFit/>
          </a:bodyPr>
          <a:lstStyle/>
          <a:p>
            <a:endParaRPr lang="en-US" sz="1350" dirty="0">
              <a:solidFill>
                <a:prstClr val="black"/>
              </a:solidFill>
            </a:endParaRPr>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6" y="228600"/>
            <a:ext cx="2652325" cy="914400"/>
          </a:xfrm>
          <a:prstGeom prst="rect">
            <a:avLst/>
          </a:prstGeom>
        </p:spPr>
      </p:pic>
    </p:spTree>
    <p:extLst>
      <p:ext uri="{BB962C8B-B14F-4D97-AF65-F5344CB8AC3E}">
        <p14:creationId xmlns:p14="http://schemas.microsoft.com/office/powerpoint/2010/main" val="3472642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3_CMS title1">
    <p:bg>
      <p:bgPr>
        <a:solidFill>
          <a:schemeClr val="bg1"/>
        </a:solidFill>
        <a:effectLst/>
      </p:bgPr>
    </p:bg>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 y="2668067"/>
            <a:ext cx="5867401" cy="4211490"/>
          </a:xfrm>
          <a:prstGeom prst="rect">
            <a:avLst/>
          </a:prstGeom>
          <a:noFill/>
          <a:ln w="9525">
            <a:noFill/>
            <a:miter lim="800000"/>
            <a:headEnd/>
            <a:tailEnd/>
          </a:ln>
          <a:effectLst/>
        </p:spPr>
      </p:pic>
      <p:sp>
        <p:nvSpPr>
          <p:cNvPr id="13" name="TextBox 12"/>
          <p:cNvSpPr txBox="1"/>
          <p:nvPr/>
        </p:nvSpPr>
        <p:spPr>
          <a:xfrm>
            <a:off x="-1668146" y="4928188"/>
            <a:ext cx="184731" cy="300082"/>
          </a:xfrm>
          <a:prstGeom prst="rect">
            <a:avLst/>
          </a:prstGeom>
          <a:noFill/>
        </p:spPr>
        <p:txBody>
          <a:bodyPr wrap="none" rtlCol="0">
            <a:spAutoFit/>
          </a:bodyPr>
          <a:lstStyle/>
          <a:p>
            <a:endParaRPr lang="en-US" sz="1350"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1800" b="1" i="1">
                <a:solidFill>
                  <a:srgbClr val="084A9C"/>
                </a:solidFill>
              </a:defRPr>
            </a:lvl1pPr>
          </a:lstStyle>
          <a:p>
            <a:pPr algn="l"/>
            <a:r>
              <a:rPr lang="en-US" sz="1800" b="1" i="1" dirty="0">
                <a:solidFill>
                  <a:srgbClr val="084A9C"/>
                </a:solidFill>
              </a:rPr>
              <a:t>Subtitle</a:t>
            </a:r>
          </a:p>
          <a:p>
            <a:pPr algn="l"/>
            <a:endParaRPr lang="en-US" sz="2100" b="0" i="1" dirty="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marR="0" indent="0" algn="l" defTabSz="685800" rtl="0" eaLnBrk="1" fontAlgn="auto" latinLnBrk="0" hangingPunct="1">
              <a:lnSpc>
                <a:spcPct val="100000"/>
              </a:lnSpc>
              <a:spcBef>
                <a:spcPct val="20000"/>
              </a:spcBef>
              <a:spcAft>
                <a:spcPts val="0"/>
              </a:spcAft>
              <a:buClrTx/>
              <a:buSzTx/>
              <a:buFont typeface="Arial" pitchFamily="34" charset="0"/>
              <a:buNone/>
              <a:tabLst/>
              <a:defRPr sz="1800" b="1" i="1">
                <a:solidFill>
                  <a:srgbClr val="084A9C"/>
                </a:solidFill>
              </a:defRPr>
            </a:lvl1pPr>
          </a:lstStyle>
          <a:p>
            <a:pPr algn="l"/>
            <a:r>
              <a:rPr lang="en-US" sz="1800" b="0" i="1" dirty="0">
                <a:solidFill>
                  <a:srgbClr val="084A9C"/>
                </a:solidFill>
              </a:rPr>
              <a:t>Presenter/Date</a:t>
            </a:r>
            <a:endParaRPr lang="en-US" sz="2100" b="0" i="1" dirty="0">
              <a:solidFill>
                <a:srgbClr val="084A9C"/>
              </a:solidFill>
            </a:endParaRPr>
          </a:p>
          <a:p>
            <a:pPr algn="l"/>
            <a:endParaRPr lang="en-US" sz="2100" b="0" i="1" dirty="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6" y="228600"/>
            <a:ext cx="2652325" cy="914400"/>
          </a:xfrm>
          <a:prstGeom prst="rect">
            <a:avLst/>
          </a:prstGeom>
        </p:spPr>
      </p:pic>
      <p:pic>
        <p:nvPicPr>
          <p:cNvPr id="10" name="Picture 3"/>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 y="2668067"/>
            <a:ext cx="5867401" cy="4211490"/>
          </a:xfrm>
          <a:prstGeom prst="rect">
            <a:avLst/>
          </a:prstGeom>
          <a:noFill/>
          <a:ln w="9525">
            <a:noFill/>
            <a:miter lim="800000"/>
            <a:headEnd/>
            <a:tailEnd/>
          </a:ln>
          <a:effectLst/>
        </p:spPr>
      </p:pic>
      <p:sp>
        <p:nvSpPr>
          <p:cNvPr id="14" name="TextBox 13"/>
          <p:cNvSpPr txBox="1"/>
          <p:nvPr userDrawn="1"/>
        </p:nvSpPr>
        <p:spPr>
          <a:xfrm>
            <a:off x="-1668146" y="4928188"/>
            <a:ext cx="184731" cy="300082"/>
          </a:xfrm>
          <a:prstGeom prst="rect">
            <a:avLst/>
          </a:prstGeom>
          <a:noFill/>
        </p:spPr>
        <p:txBody>
          <a:bodyPr wrap="none" rtlCol="0">
            <a:spAutoFit/>
          </a:bodyPr>
          <a:lstStyle/>
          <a:p>
            <a:endParaRPr lang="en-US" sz="1350" dirty="0">
              <a:solidFill>
                <a:prstClr val="black"/>
              </a:solidFill>
            </a:endParaRPr>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6" y="228600"/>
            <a:ext cx="2652325" cy="914400"/>
          </a:xfrm>
          <a:prstGeom prst="rect">
            <a:avLst/>
          </a:prstGeom>
        </p:spPr>
      </p:pic>
    </p:spTree>
    <p:extLst>
      <p:ext uri="{BB962C8B-B14F-4D97-AF65-F5344CB8AC3E}">
        <p14:creationId xmlns:p14="http://schemas.microsoft.com/office/powerpoint/2010/main" val="21336438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7596" y="228600"/>
            <a:ext cx="2652325" cy="914400"/>
          </a:xfrm>
          <a:prstGeom prst="rect">
            <a:avLst/>
          </a:prstGeom>
        </p:spPr>
      </p:pic>
      <p:pic>
        <p:nvPicPr>
          <p:cNvPr id="6" name="Picture 5" descr="srsplayingcardlor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 y="2514600"/>
            <a:ext cx="5615940" cy="4343400"/>
          </a:xfrm>
          <a:prstGeom prst="rect">
            <a:avLst/>
          </a:prstGeom>
        </p:spPr>
      </p:pic>
      <p:sp>
        <p:nvSpPr>
          <p:cNvPr id="7" name="Title 8"/>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10"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1800" b="1" i="1">
                <a:solidFill>
                  <a:srgbClr val="084A9C"/>
                </a:solidFill>
              </a:defRPr>
            </a:lvl1pPr>
          </a:lstStyle>
          <a:p>
            <a:pPr algn="l"/>
            <a:r>
              <a:rPr lang="en-US" sz="1800" b="1" i="1" dirty="0">
                <a:solidFill>
                  <a:srgbClr val="084A9C"/>
                </a:solidFill>
              </a:rPr>
              <a:t>Subtitle</a:t>
            </a:r>
          </a:p>
          <a:p>
            <a:pPr algn="l"/>
            <a:endParaRPr lang="en-US" sz="2100" b="0" i="1" dirty="0">
              <a:solidFill>
                <a:srgbClr val="084A9C"/>
              </a:solidFill>
            </a:endParaRPr>
          </a:p>
        </p:txBody>
      </p:sp>
      <p:sp>
        <p:nvSpPr>
          <p:cNvPr id="11" name="Text Placeholder 2"/>
          <p:cNvSpPr>
            <a:spLocks noGrp="1"/>
          </p:cNvSpPr>
          <p:nvPr>
            <p:ph type="body" sz="quarter" idx="11" hasCustomPrompt="1"/>
          </p:nvPr>
        </p:nvSpPr>
        <p:spPr>
          <a:xfrm>
            <a:off x="5943600" y="4267200"/>
            <a:ext cx="2971800" cy="838200"/>
          </a:xfrm>
        </p:spPr>
        <p:txBody>
          <a:bodyPr>
            <a:normAutofit/>
          </a:bodyPr>
          <a:lstStyle>
            <a:lvl1pPr marL="0" marR="0" indent="0" algn="l" defTabSz="685800" rtl="0" eaLnBrk="1" fontAlgn="auto" latinLnBrk="0" hangingPunct="1">
              <a:lnSpc>
                <a:spcPct val="100000"/>
              </a:lnSpc>
              <a:spcBef>
                <a:spcPct val="20000"/>
              </a:spcBef>
              <a:spcAft>
                <a:spcPts val="0"/>
              </a:spcAft>
              <a:buClrTx/>
              <a:buSzTx/>
              <a:buFont typeface="Arial" pitchFamily="34" charset="0"/>
              <a:buNone/>
              <a:tabLst/>
              <a:defRPr sz="1800" b="1" i="1">
                <a:solidFill>
                  <a:srgbClr val="084A9C"/>
                </a:solidFill>
              </a:defRPr>
            </a:lvl1pPr>
          </a:lstStyle>
          <a:p>
            <a:pPr algn="l"/>
            <a:r>
              <a:rPr lang="en-US" sz="1800" b="0" i="1" dirty="0">
                <a:solidFill>
                  <a:srgbClr val="084A9C"/>
                </a:solidFill>
              </a:rPr>
              <a:t>Presenter/Date</a:t>
            </a:r>
            <a:endParaRPr lang="en-US" sz="2100" b="0" i="1" dirty="0">
              <a:solidFill>
                <a:srgbClr val="084A9C"/>
              </a:solidFill>
            </a:endParaRPr>
          </a:p>
          <a:p>
            <a:pPr algn="l"/>
            <a:r>
              <a:rPr lang="en-US" sz="1800" b="0" i="1" dirty="0">
                <a:solidFill>
                  <a:srgbClr val="084A9C"/>
                </a:solidFill>
              </a:rPr>
              <a:t>Date</a:t>
            </a:r>
            <a:endParaRPr lang="en-US" sz="2100" b="0" i="1" dirty="0">
              <a:solidFill>
                <a:srgbClr val="084A9C"/>
              </a:solidFill>
            </a:endParaRP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7596" y="228600"/>
            <a:ext cx="2652325" cy="914400"/>
          </a:xfrm>
          <a:prstGeom prst="rect">
            <a:avLst/>
          </a:prstGeom>
        </p:spPr>
      </p:pic>
    </p:spTree>
    <p:extLst>
      <p:ext uri="{BB962C8B-B14F-4D97-AF65-F5344CB8AC3E}">
        <p14:creationId xmlns:p14="http://schemas.microsoft.com/office/powerpoint/2010/main" val="4180635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CMS title2">
    <p:bg>
      <p:bgPr>
        <a:solidFill>
          <a:schemeClr val="bg1"/>
        </a:solidFill>
        <a:effectLst/>
      </p:bgPr>
    </p:bg>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2438400"/>
            <a:ext cx="4639734" cy="4419600"/>
          </a:xfrm>
          <a:prstGeom prst="rect">
            <a:avLst/>
          </a:prstGeom>
          <a:noFill/>
          <a:ln w="9525">
            <a:noFill/>
            <a:miter lim="800000"/>
            <a:headEnd/>
            <a:tailEnd/>
          </a:ln>
          <a:effectLst/>
        </p:spPr>
      </p:pic>
      <p:sp>
        <p:nvSpPr>
          <p:cNvPr id="13" name="TextBox 12"/>
          <p:cNvSpPr txBox="1"/>
          <p:nvPr/>
        </p:nvSpPr>
        <p:spPr>
          <a:xfrm>
            <a:off x="-1668146" y="4928188"/>
            <a:ext cx="184731" cy="300082"/>
          </a:xfrm>
          <a:prstGeom prst="rect">
            <a:avLst/>
          </a:prstGeom>
          <a:noFill/>
        </p:spPr>
        <p:txBody>
          <a:bodyPr wrap="none" rtlCol="0">
            <a:spAutoFit/>
          </a:bodyPr>
          <a:lstStyle/>
          <a:p>
            <a:endParaRPr lang="en-US" sz="1350"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7" name="Text Placeholder 2"/>
          <p:cNvSpPr>
            <a:spLocks noGrp="1"/>
          </p:cNvSpPr>
          <p:nvPr>
            <p:ph type="body" sz="quarter" idx="10" hasCustomPrompt="1"/>
          </p:nvPr>
        </p:nvSpPr>
        <p:spPr>
          <a:xfrm>
            <a:off x="4953000" y="3048000"/>
            <a:ext cx="3276600" cy="914400"/>
          </a:xfrm>
        </p:spPr>
        <p:txBody>
          <a:bodyPr>
            <a:normAutofit/>
          </a:bodyPr>
          <a:lstStyle>
            <a:lvl1pPr marL="0" indent="0" algn="l">
              <a:buNone/>
              <a:defRPr sz="1800" b="1" i="1">
                <a:solidFill>
                  <a:srgbClr val="084A9C"/>
                </a:solidFill>
              </a:defRPr>
            </a:lvl1pPr>
          </a:lstStyle>
          <a:p>
            <a:pPr algn="l"/>
            <a:r>
              <a:rPr lang="en-US" sz="1800" b="1" i="1" dirty="0">
                <a:solidFill>
                  <a:srgbClr val="084A9C"/>
                </a:solidFill>
              </a:rPr>
              <a:t>Subtitle</a:t>
            </a:r>
          </a:p>
          <a:p>
            <a:pPr algn="l"/>
            <a:endParaRPr lang="en-US" sz="2100" b="0" i="1" dirty="0">
              <a:solidFill>
                <a:srgbClr val="084A9C"/>
              </a:solidFill>
            </a:endParaRPr>
          </a:p>
        </p:txBody>
      </p:sp>
      <p:sp>
        <p:nvSpPr>
          <p:cNvPr id="9" name="Text Placeholder 2"/>
          <p:cNvSpPr>
            <a:spLocks noGrp="1"/>
          </p:cNvSpPr>
          <p:nvPr>
            <p:ph type="body" sz="quarter" idx="11" hasCustomPrompt="1"/>
          </p:nvPr>
        </p:nvSpPr>
        <p:spPr>
          <a:xfrm>
            <a:off x="4953000" y="4191000"/>
            <a:ext cx="3276600" cy="838200"/>
          </a:xfrm>
        </p:spPr>
        <p:txBody>
          <a:bodyPr>
            <a:normAutofit/>
          </a:bodyPr>
          <a:lstStyle>
            <a:lvl1pPr marL="0" marR="0" indent="0" algn="l" defTabSz="685800" rtl="0" eaLnBrk="1" fontAlgn="auto" latinLnBrk="0" hangingPunct="1">
              <a:lnSpc>
                <a:spcPct val="100000"/>
              </a:lnSpc>
              <a:spcBef>
                <a:spcPct val="20000"/>
              </a:spcBef>
              <a:spcAft>
                <a:spcPts val="0"/>
              </a:spcAft>
              <a:buClrTx/>
              <a:buSzTx/>
              <a:buFont typeface="Arial" pitchFamily="34" charset="0"/>
              <a:buNone/>
              <a:tabLst/>
              <a:defRPr sz="1800" b="1" i="1">
                <a:solidFill>
                  <a:srgbClr val="084A9C"/>
                </a:solidFill>
              </a:defRPr>
            </a:lvl1pPr>
          </a:lstStyle>
          <a:p>
            <a:pPr algn="l"/>
            <a:r>
              <a:rPr lang="en-US" sz="1800" b="0" i="1" dirty="0">
                <a:solidFill>
                  <a:srgbClr val="084A9C"/>
                </a:solidFill>
              </a:rPr>
              <a:t>Presenter/Date</a:t>
            </a:r>
            <a:endParaRPr lang="en-US" sz="2100" b="0" i="1" dirty="0">
              <a:solidFill>
                <a:srgbClr val="084A9C"/>
              </a:solidFill>
            </a:endParaRPr>
          </a:p>
          <a:p>
            <a:pPr algn="l"/>
            <a:endParaRPr lang="en-US" sz="2100" b="0" i="1" dirty="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6" y="228600"/>
            <a:ext cx="2652325" cy="914400"/>
          </a:xfrm>
          <a:prstGeom prst="rect">
            <a:avLst/>
          </a:prstGeom>
        </p:spPr>
      </p:pic>
      <p:sp>
        <p:nvSpPr>
          <p:cNvPr id="14" name="TextBox 13"/>
          <p:cNvSpPr txBox="1"/>
          <p:nvPr userDrawn="1"/>
        </p:nvSpPr>
        <p:spPr>
          <a:xfrm>
            <a:off x="-1668146" y="4928188"/>
            <a:ext cx="184731" cy="300082"/>
          </a:xfrm>
          <a:prstGeom prst="rect">
            <a:avLst/>
          </a:prstGeom>
          <a:noFill/>
        </p:spPr>
        <p:txBody>
          <a:bodyPr wrap="none" rtlCol="0">
            <a:spAutoFit/>
          </a:bodyPr>
          <a:lstStyle/>
          <a:p>
            <a:endParaRPr lang="en-US" sz="1350" dirty="0">
              <a:solidFill>
                <a:prstClr val="black"/>
              </a:solidFill>
            </a:endParaRPr>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6" y="228600"/>
            <a:ext cx="2652325" cy="914400"/>
          </a:xfrm>
          <a:prstGeom prst="rect">
            <a:avLst/>
          </a:prstGeom>
        </p:spPr>
      </p:pic>
    </p:spTree>
    <p:extLst>
      <p:ext uri="{BB962C8B-B14F-4D97-AF65-F5344CB8AC3E}">
        <p14:creationId xmlns:p14="http://schemas.microsoft.com/office/powerpoint/2010/main" val="39251260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CMS title3">
    <p:bg>
      <p:bgPr>
        <a:solidFill>
          <a:schemeClr val="bg1"/>
        </a:solidFill>
        <a:effectLst/>
      </p:bgPr>
    </p:bg>
    <p:spTree>
      <p:nvGrpSpPr>
        <p:cNvPr id="1" name=""/>
        <p:cNvGrpSpPr/>
        <p:nvPr/>
      </p:nvGrpSpPr>
      <p:grpSpPr>
        <a:xfrm>
          <a:off x="0" y="0"/>
          <a:ext cx="0" cy="0"/>
          <a:chOff x="0" y="0"/>
          <a:chExt cx="0" cy="0"/>
        </a:xfrm>
      </p:grpSpPr>
      <p:pic>
        <p:nvPicPr>
          <p:cNvPr id="7" name="Picture 6" descr="tech.jpg"/>
          <p:cNvPicPr>
            <a:picLocks noChangeAspect="1"/>
          </p:cNvPicPr>
          <p:nvPr/>
        </p:nvPicPr>
        <p:blipFill rotWithShape="1">
          <a:blip r:embed="rId2" cstate="screen">
            <a:extLst>
              <a:ext uri="{28A0092B-C50C-407E-A947-70E740481C1C}">
                <a14:useLocalDpi xmlns:a14="http://schemas.microsoft.com/office/drawing/2010/main"/>
              </a:ext>
            </a:extLst>
          </a:blip>
          <a:srcRect l="-30564" t="-2980"/>
          <a:stretch/>
        </p:blipFill>
        <p:spPr>
          <a:xfrm>
            <a:off x="-1600200" y="2380067"/>
            <a:ext cx="6807107" cy="4477935"/>
          </a:xfrm>
          <a:prstGeom prst="rect">
            <a:avLst/>
          </a:prstGeom>
          <a:effectLst/>
        </p:spPr>
      </p:pic>
      <p:sp>
        <p:nvSpPr>
          <p:cNvPr id="13" name="TextBox 12"/>
          <p:cNvSpPr txBox="1"/>
          <p:nvPr/>
        </p:nvSpPr>
        <p:spPr>
          <a:xfrm>
            <a:off x="-1668146" y="4928188"/>
            <a:ext cx="184731" cy="300082"/>
          </a:xfrm>
          <a:prstGeom prst="rect">
            <a:avLst/>
          </a:prstGeom>
          <a:noFill/>
        </p:spPr>
        <p:txBody>
          <a:bodyPr wrap="none" rtlCol="0">
            <a:spAutoFit/>
          </a:bodyPr>
          <a:lstStyle/>
          <a:p>
            <a:endParaRPr lang="en-US" sz="1350"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5410200" y="3048000"/>
            <a:ext cx="3276600" cy="914400"/>
          </a:xfrm>
        </p:spPr>
        <p:txBody>
          <a:bodyPr>
            <a:normAutofit/>
          </a:bodyPr>
          <a:lstStyle>
            <a:lvl1pPr marL="0" indent="0" algn="l">
              <a:buNone/>
              <a:defRPr sz="1800" b="1" i="1">
                <a:solidFill>
                  <a:srgbClr val="084A9C"/>
                </a:solidFill>
              </a:defRPr>
            </a:lvl1pPr>
          </a:lstStyle>
          <a:p>
            <a:pPr algn="l"/>
            <a:r>
              <a:rPr lang="en-US" sz="1800" b="1" i="1" dirty="0">
                <a:solidFill>
                  <a:srgbClr val="084A9C"/>
                </a:solidFill>
              </a:rPr>
              <a:t>Subtitle</a:t>
            </a:r>
          </a:p>
          <a:p>
            <a:pPr algn="l"/>
            <a:endParaRPr lang="en-US" sz="2100" b="0" i="1" dirty="0">
              <a:solidFill>
                <a:srgbClr val="084A9C"/>
              </a:solidFill>
            </a:endParaRPr>
          </a:p>
        </p:txBody>
      </p:sp>
      <p:sp>
        <p:nvSpPr>
          <p:cNvPr id="9" name="Text Placeholder 2"/>
          <p:cNvSpPr>
            <a:spLocks noGrp="1"/>
          </p:cNvSpPr>
          <p:nvPr>
            <p:ph type="body" sz="quarter" idx="11" hasCustomPrompt="1"/>
          </p:nvPr>
        </p:nvSpPr>
        <p:spPr>
          <a:xfrm>
            <a:off x="5410200" y="4191000"/>
            <a:ext cx="3276600" cy="838200"/>
          </a:xfrm>
        </p:spPr>
        <p:txBody>
          <a:bodyPr>
            <a:normAutofit/>
          </a:bodyPr>
          <a:lstStyle>
            <a:lvl1pPr marL="0" indent="0" algn="l">
              <a:buNone/>
              <a:defRPr sz="1800" b="1" i="1">
                <a:solidFill>
                  <a:srgbClr val="084A9C"/>
                </a:solidFill>
              </a:defRPr>
            </a:lvl1pPr>
          </a:lstStyle>
          <a:p>
            <a:pPr algn="l"/>
            <a:r>
              <a:rPr lang="en-US" sz="1800" b="0" i="1" dirty="0">
                <a:solidFill>
                  <a:srgbClr val="084A9C"/>
                </a:solidFill>
              </a:rPr>
              <a:t>Presenter/Date</a:t>
            </a:r>
            <a:endParaRPr lang="en-US" sz="2100" b="0" i="1" dirty="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6" y="228600"/>
            <a:ext cx="2652325" cy="914400"/>
          </a:xfrm>
          <a:prstGeom prst="rect">
            <a:avLst/>
          </a:prstGeom>
        </p:spPr>
      </p:pic>
      <p:sp>
        <p:nvSpPr>
          <p:cNvPr id="14" name="TextBox 13"/>
          <p:cNvSpPr txBox="1"/>
          <p:nvPr userDrawn="1"/>
        </p:nvSpPr>
        <p:spPr>
          <a:xfrm>
            <a:off x="-1668146" y="4928188"/>
            <a:ext cx="184731" cy="300082"/>
          </a:xfrm>
          <a:prstGeom prst="rect">
            <a:avLst/>
          </a:prstGeom>
          <a:noFill/>
        </p:spPr>
        <p:txBody>
          <a:bodyPr wrap="none" rtlCol="0">
            <a:spAutoFit/>
          </a:bodyPr>
          <a:lstStyle/>
          <a:p>
            <a:endParaRPr lang="en-US" sz="1350" dirty="0">
              <a:solidFill>
                <a:prstClr val="black"/>
              </a:solidFill>
            </a:endParaRPr>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6" y="228600"/>
            <a:ext cx="2652325" cy="914400"/>
          </a:xfrm>
          <a:prstGeom prst="rect">
            <a:avLst/>
          </a:prstGeom>
        </p:spPr>
      </p:pic>
    </p:spTree>
    <p:extLst>
      <p:ext uri="{BB962C8B-B14F-4D97-AF65-F5344CB8AC3E}">
        <p14:creationId xmlns:p14="http://schemas.microsoft.com/office/powerpoint/2010/main" val="3928009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CMS title1">
    <p:bg>
      <p:bgPr>
        <a:solidFill>
          <a:schemeClr val="bg1"/>
        </a:solidFill>
        <a:effectLst/>
      </p:bgPr>
    </p:bg>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81000" y="2438400"/>
            <a:ext cx="5638800" cy="4435856"/>
          </a:xfrm>
          <a:prstGeom prst="rect">
            <a:avLst/>
          </a:prstGeom>
          <a:noFill/>
          <a:ln w="9525">
            <a:noFill/>
            <a:miter lim="800000"/>
            <a:headEnd/>
            <a:tailEnd/>
          </a:ln>
          <a:effectLst/>
        </p:spPr>
      </p:pic>
      <p:sp>
        <p:nvSpPr>
          <p:cNvPr id="13" name="TextBox 12"/>
          <p:cNvSpPr txBox="1"/>
          <p:nvPr/>
        </p:nvSpPr>
        <p:spPr>
          <a:xfrm>
            <a:off x="-1668146" y="4928188"/>
            <a:ext cx="184731" cy="300082"/>
          </a:xfrm>
          <a:prstGeom prst="rect">
            <a:avLst/>
          </a:prstGeom>
          <a:noFill/>
        </p:spPr>
        <p:txBody>
          <a:bodyPr wrap="none" rtlCol="0">
            <a:spAutoFit/>
          </a:bodyPr>
          <a:lstStyle/>
          <a:p>
            <a:endParaRPr lang="en-US" sz="1350"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1800" b="1" i="1">
                <a:solidFill>
                  <a:srgbClr val="084A9C"/>
                </a:solidFill>
              </a:defRPr>
            </a:lvl1pPr>
          </a:lstStyle>
          <a:p>
            <a:pPr algn="l"/>
            <a:r>
              <a:rPr lang="en-US" sz="1800" b="1" i="1" dirty="0">
                <a:solidFill>
                  <a:srgbClr val="084A9C"/>
                </a:solidFill>
              </a:rPr>
              <a:t>Subtitle</a:t>
            </a:r>
          </a:p>
          <a:p>
            <a:pPr algn="l"/>
            <a:endParaRPr lang="en-US" sz="2100" b="0" i="1" dirty="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1800" b="1" i="1">
                <a:solidFill>
                  <a:srgbClr val="084A9C"/>
                </a:solidFill>
              </a:defRPr>
            </a:lvl1pPr>
          </a:lstStyle>
          <a:p>
            <a:pPr algn="l"/>
            <a:r>
              <a:rPr lang="en-US" sz="1800" b="0" i="1" dirty="0">
                <a:solidFill>
                  <a:srgbClr val="084A9C"/>
                </a:solidFill>
              </a:rPr>
              <a:t>Presenter/Date</a:t>
            </a:r>
            <a:endParaRPr lang="en-US" sz="2100" b="0" i="1" dirty="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6" y="228600"/>
            <a:ext cx="2652325" cy="914400"/>
          </a:xfrm>
          <a:prstGeom prst="rect">
            <a:avLst/>
          </a:prstGeom>
        </p:spPr>
      </p:pic>
      <p:sp>
        <p:nvSpPr>
          <p:cNvPr id="14" name="TextBox 13"/>
          <p:cNvSpPr txBox="1"/>
          <p:nvPr userDrawn="1"/>
        </p:nvSpPr>
        <p:spPr>
          <a:xfrm>
            <a:off x="-1668146" y="4928188"/>
            <a:ext cx="184731" cy="300082"/>
          </a:xfrm>
          <a:prstGeom prst="rect">
            <a:avLst/>
          </a:prstGeom>
          <a:noFill/>
        </p:spPr>
        <p:txBody>
          <a:bodyPr wrap="none" rtlCol="0">
            <a:spAutoFit/>
          </a:bodyPr>
          <a:lstStyle/>
          <a:p>
            <a:endParaRPr lang="en-US" sz="1350" dirty="0">
              <a:solidFill>
                <a:prstClr val="black"/>
              </a:solidFill>
            </a:endParaRPr>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6" y="228600"/>
            <a:ext cx="2652325" cy="914400"/>
          </a:xfrm>
          <a:prstGeom prst="rect">
            <a:avLst/>
          </a:prstGeom>
        </p:spPr>
      </p:pic>
    </p:spTree>
    <p:extLst>
      <p:ext uri="{BB962C8B-B14F-4D97-AF65-F5344CB8AC3E}">
        <p14:creationId xmlns:p14="http://schemas.microsoft.com/office/powerpoint/2010/main" val="25301359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CMS title4">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731" cy="300082"/>
          </a:xfrm>
          <a:prstGeom prst="rect">
            <a:avLst/>
          </a:prstGeom>
          <a:noFill/>
        </p:spPr>
        <p:txBody>
          <a:bodyPr wrap="none" rtlCol="0">
            <a:spAutoFit/>
          </a:bodyPr>
          <a:lstStyle/>
          <a:p>
            <a:endParaRPr lang="en-US" sz="1350"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70" y="2963450"/>
            <a:ext cx="5614831" cy="3891090"/>
          </a:xfrm>
          <a:prstGeom prst="rect">
            <a:avLst/>
          </a:prstGeom>
          <a:effectLst/>
        </p:spPr>
      </p:pic>
      <p:sp>
        <p:nvSpPr>
          <p:cNvPr id="14" name="Text Placeholder 2"/>
          <p:cNvSpPr>
            <a:spLocks noGrp="1"/>
          </p:cNvSpPr>
          <p:nvPr>
            <p:ph type="body" sz="quarter" idx="10" hasCustomPrompt="1"/>
          </p:nvPr>
        </p:nvSpPr>
        <p:spPr>
          <a:xfrm>
            <a:off x="5562600" y="3048000"/>
            <a:ext cx="3276600" cy="914400"/>
          </a:xfrm>
        </p:spPr>
        <p:txBody>
          <a:bodyPr>
            <a:normAutofit/>
          </a:bodyPr>
          <a:lstStyle>
            <a:lvl1pPr marL="0" indent="0" algn="l">
              <a:buNone/>
              <a:defRPr sz="1800" b="1" i="1">
                <a:solidFill>
                  <a:srgbClr val="084A9C"/>
                </a:solidFill>
              </a:defRPr>
            </a:lvl1pPr>
          </a:lstStyle>
          <a:p>
            <a:pPr algn="l"/>
            <a:r>
              <a:rPr lang="en-US" sz="1800" b="1" i="1" dirty="0">
                <a:solidFill>
                  <a:srgbClr val="084A9C"/>
                </a:solidFill>
              </a:rPr>
              <a:t>Subtitle</a:t>
            </a:r>
          </a:p>
          <a:p>
            <a:pPr algn="l"/>
            <a:endParaRPr lang="en-US" sz="2100" b="0" i="1" dirty="0">
              <a:solidFill>
                <a:srgbClr val="084A9C"/>
              </a:solidFill>
            </a:endParaRPr>
          </a:p>
        </p:txBody>
      </p:sp>
      <p:sp>
        <p:nvSpPr>
          <p:cNvPr id="7" name="Text Placeholder 2"/>
          <p:cNvSpPr>
            <a:spLocks noGrp="1"/>
          </p:cNvSpPr>
          <p:nvPr>
            <p:ph type="body" sz="quarter" idx="11" hasCustomPrompt="1"/>
          </p:nvPr>
        </p:nvSpPr>
        <p:spPr>
          <a:xfrm>
            <a:off x="5562600" y="4191000"/>
            <a:ext cx="3276600" cy="838200"/>
          </a:xfrm>
        </p:spPr>
        <p:txBody>
          <a:bodyPr>
            <a:normAutofit/>
          </a:bodyPr>
          <a:lstStyle>
            <a:lvl1pPr marL="0" indent="0" algn="l">
              <a:buNone/>
              <a:defRPr sz="1800" b="1" i="1">
                <a:solidFill>
                  <a:srgbClr val="084A9C"/>
                </a:solidFill>
              </a:defRPr>
            </a:lvl1pPr>
          </a:lstStyle>
          <a:p>
            <a:pPr algn="l"/>
            <a:r>
              <a:rPr lang="en-US" sz="1800" b="0" i="1" dirty="0">
                <a:solidFill>
                  <a:srgbClr val="084A9C"/>
                </a:solidFill>
              </a:rPr>
              <a:t>Presenter/Date</a:t>
            </a:r>
            <a:endParaRPr lang="en-US" sz="2100" b="0" i="1" dirty="0">
              <a:solidFill>
                <a:srgbClr val="084A9C"/>
              </a:solidFill>
            </a:endParaRPr>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6" y="228600"/>
            <a:ext cx="2652325" cy="914400"/>
          </a:xfrm>
          <a:prstGeom prst="rect">
            <a:avLst/>
          </a:prstGeom>
        </p:spPr>
      </p:pic>
      <p:sp>
        <p:nvSpPr>
          <p:cNvPr id="10" name="TextBox 9"/>
          <p:cNvSpPr txBox="1"/>
          <p:nvPr userDrawn="1"/>
        </p:nvSpPr>
        <p:spPr>
          <a:xfrm>
            <a:off x="-1668146" y="4928188"/>
            <a:ext cx="184731" cy="300082"/>
          </a:xfrm>
          <a:prstGeom prst="rect">
            <a:avLst/>
          </a:prstGeom>
          <a:noFill/>
        </p:spPr>
        <p:txBody>
          <a:bodyPr wrap="none" rtlCol="0">
            <a:spAutoFit/>
          </a:bodyPr>
          <a:lstStyle/>
          <a:p>
            <a:endParaRPr lang="en-US" sz="1350" dirty="0">
              <a:solidFill>
                <a:prstClr val="black"/>
              </a:solidFill>
            </a:endParaRPr>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6" y="228600"/>
            <a:ext cx="2652325" cy="914400"/>
          </a:xfrm>
          <a:prstGeom prst="rect">
            <a:avLst/>
          </a:prstGeom>
        </p:spPr>
      </p:pic>
    </p:spTree>
    <p:extLst>
      <p:ext uri="{BB962C8B-B14F-4D97-AF65-F5344CB8AC3E}">
        <p14:creationId xmlns:p14="http://schemas.microsoft.com/office/powerpoint/2010/main" val="35823465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CMS title5">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l="-967" t="1177" r="-182" b="3456"/>
          <a:stretch/>
        </p:blipFill>
        <p:spPr>
          <a:xfrm>
            <a:off x="-76201" y="2286000"/>
            <a:ext cx="5614737" cy="4572000"/>
          </a:xfrm>
          <a:prstGeom prst="rect">
            <a:avLst/>
          </a:prstGeom>
          <a:effectLst/>
        </p:spPr>
      </p:pic>
      <p:sp>
        <p:nvSpPr>
          <p:cNvPr id="13" name="TextBox 12"/>
          <p:cNvSpPr txBox="1"/>
          <p:nvPr/>
        </p:nvSpPr>
        <p:spPr>
          <a:xfrm>
            <a:off x="-1668146" y="4928188"/>
            <a:ext cx="184731" cy="300082"/>
          </a:xfrm>
          <a:prstGeom prst="rect">
            <a:avLst/>
          </a:prstGeom>
          <a:noFill/>
        </p:spPr>
        <p:txBody>
          <a:bodyPr wrap="none" rtlCol="0">
            <a:spAutoFit/>
          </a:bodyPr>
          <a:lstStyle/>
          <a:p>
            <a:endParaRPr lang="en-US" sz="1350"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5562600" y="3048000"/>
            <a:ext cx="3276600" cy="914400"/>
          </a:xfrm>
        </p:spPr>
        <p:txBody>
          <a:bodyPr>
            <a:normAutofit/>
          </a:bodyPr>
          <a:lstStyle>
            <a:lvl1pPr marL="0" indent="0" algn="l">
              <a:buNone/>
              <a:defRPr sz="1800" b="1" i="1">
                <a:solidFill>
                  <a:srgbClr val="084A9C"/>
                </a:solidFill>
              </a:defRPr>
            </a:lvl1pPr>
          </a:lstStyle>
          <a:p>
            <a:pPr algn="l"/>
            <a:r>
              <a:rPr lang="en-US" sz="1800" b="1" i="1" dirty="0">
                <a:solidFill>
                  <a:srgbClr val="084A9C"/>
                </a:solidFill>
              </a:rPr>
              <a:t>Subtitle</a:t>
            </a:r>
          </a:p>
          <a:p>
            <a:pPr algn="l"/>
            <a:endParaRPr lang="en-US" sz="2100" b="0" i="1" dirty="0">
              <a:solidFill>
                <a:srgbClr val="084A9C"/>
              </a:solidFill>
            </a:endParaRPr>
          </a:p>
        </p:txBody>
      </p:sp>
      <p:sp>
        <p:nvSpPr>
          <p:cNvPr id="9" name="Text Placeholder 2"/>
          <p:cNvSpPr>
            <a:spLocks noGrp="1"/>
          </p:cNvSpPr>
          <p:nvPr>
            <p:ph type="body" sz="quarter" idx="11" hasCustomPrompt="1"/>
          </p:nvPr>
        </p:nvSpPr>
        <p:spPr>
          <a:xfrm>
            <a:off x="5562600" y="4191000"/>
            <a:ext cx="3276600" cy="838200"/>
          </a:xfrm>
        </p:spPr>
        <p:txBody>
          <a:bodyPr>
            <a:normAutofit/>
          </a:bodyPr>
          <a:lstStyle>
            <a:lvl1pPr marL="0" marR="0" indent="0" algn="l" defTabSz="685800" rtl="0" eaLnBrk="1" fontAlgn="auto" latinLnBrk="0" hangingPunct="1">
              <a:lnSpc>
                <a:spcPct val="100000"/>
              </a:lnSpc>
              <a:spcBef>
                <a:spcPct val="20000"/>
              </a:spcBef>
              <a:spcAft>
                <a:spcPts val="0"/>
              </a:spcAft>
              <a:buClrTx/>
              <a:buSzTx/>
              <a:buFont typeface="Arial" pitchFamily="34" charset="0"/>
              <a:buNone/>
              <a:tabLst/>
              <a:defRPr sz="1800" b="1" i="1">
                <a:solidFill>
                  <a:srgbClr val="084A9C"/>
                </a:solidFill>
              </a:defRPr>
            </a:lvl1pPr>
          </a:lstStyle>
          <a:p>
            <a:pPr algn="l"/>
            <a:r>
              <a:rPr lang="en-US" sz="1800" b="0" i="1" dirty="0">
                <a:solidFill>
                  <a:srgbClr val="084A9C"/>
                </a:solidFill>
              </a:rPr>
              <a:t>Presenter/Date</a:t>
            </a:r>
            <a:endParaRPr lang="en-US" sz="2100" b="0" i="1" dirty="0">
              <a:solidFill>
                <a:srgbClr val="084A9C"/>
              </a:solidFill>
            </a:endParaRPr>
          </a:p>
          <a:p>
            <a:pPr algn="l"/>
            <a:endParaRPr lang="en-US" sz="2100" b="0" i="1" dirty="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6" y="228600"/>
            <a:ext cx="2652325" cy="914400"/>
          </a:xfrm>
          <a:prstGeom prst="rect">
            <a:avLst/>
          </a:prstGeom>
        </p:spPr>
      </p:pic>
      <p:sp>
        <p:nvSpPr>
          <p:cNvPr id="14" name="TextBox 13"/>
          <p:cNvSpPr txBox="1"/>
          <p:nvPr userDrawn="1"/>
        </p:nvSpPr>
        <p:spPr>
          <a:xfrm>
            <a:off x="-1668146" y="4928188"/>
            <a:ext cx="184731" cy="300082"/>
          </a:xfrm>
          <a:prstGeom prst="rect">
            <a:avLst/>
          </a:prstGeom>
          <a:noFill/>
        </p:spPr>
        <p:txBody>
          <a:bodyPr wrap="none" rtlCol="0">
            <a:spAutoFit/>
          </a:bodyPr>
          <a:lstStyle/>
          <a:p>
            <a:endParaRPr lang="en-US" sz="1350" dirty="0">
              <a:solidFill>
                <a:prstClr val="black"/>
              </a:solidFill>
            </a:endParaRPr>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6" y="228600"/>
            <a:ext cx="2652325" cy="914400"/>
          </a:xfrm>
          <a:prstGeom prst="rect">
            <a:avLst/>
          </a:prstGeom>
        </p:spPr>
      </p:pic>
    </p:spTree>
    <p:extLst>
      <p:ext uri="{BB962C8B-B14F-4D97-AF65-F5344CB8AC3E}">
        <p14:creationId xmlns:p14="http://schemas.microsoft.com/office/powerpoint/2010/main" val="15040308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731" cy="300082"/>
          </a:xfrm>
          <a:prstGeom prst="rect">
            <a:avLst/>
          </a:prstGeom>
          <a:noFill/>
        </p:spPr>
        <p:txBody>
          <a:bodyPr wrap="none" rtlCol="0">
            <a:spAutoFit/>
          </a:bodyPr>
          <a:lstStyle/>
          <a:p>
            <a:endParaRPr lang="en-US" sz="1350" dirty="0">
              <a:solidFill>
                <a:prstClr val="black"/>
              </a:solidFill>
            </a:endParaRPr>
          </a:p>
        </p:txBody>
      </p:sp>
      <p:sp>
        <p:nvSpPr>
          <p:cNvPr id="12" name="Title 7"/>
          <p:cNvSpPr>
            <a:spLocks noGrp="1"/>
          </p:cNvSpPr>
          <p:nvPr>
            <p:ph type="title"/>
          </p:nvPr>
        </p:nvSpPr>
        <p:spPr>
          <a:xfrm>
            <a:off x="-76200" y="-28738"/>
            <a:ext cx="9244148" cy="1447800"/>
          </a:xfrm>
        </p:spPr>
        <p:txBody>
          <a:bodyPr/>
          <a:lstStyle/>
          <a:p>
            <a:r>
              <a:rPr lang="en-US" dirty="0"/>
              <a:t>Click to edit Master title style</a:t>
            </a:r>
          </a:p>
        </p:txBody>
      </p:sp>
      <p:sp>
        <p:nvSpPr>
          <p:cNvPr id="8" name="TextBox 7"/>
          <p:cNvSpPr txBox="1"/>
          <p:nvPr userDrawn="1"/>
        </p:nvSpPr>
        <p:spPr>
          <a:xfrm>
            <a:off x="-1668146" y="4928188"/>
            <a:ext cx="184731" cy="300082"/>
          </a:xfrm>
          <a:prstGeom prst="rect">
            <a:avLst/>
          </a:prstGeom>
          <a:noFill/>
        </p:spPr>
        <p:txBody>
          <a:bodyPr wrap="none" rtlCol="0">
            <a:spAutoFit/>
          </a:bodyPr>
          <a:lstStyle/>
          <a:p>
            <a:endParaRPr lang="en-US" sz="1350" dirty="0">
              <a:solidFill>
                <a:prstClr val="black"/>
              </a:solidFill>
            </a:endParaRP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5801" y="2133600"/>
            <a:ext cx="7735946" cy="2667000"/>
          </a:xfrm>
          <a:prstGeom prst="rect">
            <a:avLst/>
          </a:prstGeom>
        </p:spPr>
      </p:pic>
      <p:sp>
        <p:nvSpPr>
          <p:cNvPr id="14" name="Text Placeholder 2"/>
          <p:cNvSpPr>
            <a:spLocks noGrp="1"/>
          </p:cNvSpPr>
          <p:nvPr>
            <p:ph type="body" sz="quarter" idx="10" hasCustomPrompt="1"/>
          </p:nvPr>
        </p:nvSpPr>
        <p:spPr>
          <a:xfrm>
            <a:off x="304800" y="5029200"/>
            <a:ext cx="8534400" cy="762000"/>
          </a:xfrm>
        </p:spPr>
        <p:txBody>
          <a:bodyPr>
            <a:normAutofit/>
          </a:bodyPr>
          <a:lstStyle>
            <a:lvl1pPr marL="0" indent="0" algn="l">
              <a:buNone/>
              <a:defRPr sz="1800" b="1" i="1">
                <a:solidFill>
                  <a:srgbClr val="084A9C"/>
                </a:solidFill>
              </a:defRPr>
            </a:lvl1pPr>
          </a:lstStyle>
          <a:p>
            <a:pPr algn="l"/>
            <a:r>
              <a:rPr lang="en-US" sz="1800" b="1" i="1" dirty="0">
                <a:solidFill>
                  <a:srgbClr val="084A9C"/>
                </a:solidFill>
              </a:rPr>
              <a:t>Subtitle</a:t>
            </a:r>
          </a:p>
          <a:p>
            <a:pPr algn="l"/>
            <a:endParaRPr lang="en-US" sz="2100" b="0" i="1" dirty="0">
              <a:solidFill>
                <a:srgbClr val="084A9C"/>
              </a:solidFill>
            </a:endParaRPr>
          </a:p>
        </p:txBody>
      </p:sp>
      <p:sp>
        <p:nvSpPr>
          <p:cNvPr id="15" name="Text Placeholder 2"/>
          <p:cNvSpPr>
            <a:spLocks noGrp="1"/>
          </p:cNvSpPr>
          <p:nvPr>
            <p:ph type="body" sz="quarter" idx="11" hasCustomPrompt="1"/>
          </p:nvPr>
        </p:nvSpPr>
        <p:spPr>
          <a:xfrm>
            <a:off x="304800" y="5867400"/>
            <a:ext cx="8534400" cy="685800"/>
          </a:xfrm>
        </p:spPr>
        <p:txBody>
          <a:bodyPr>
            <a:normAutofit/>
          </a:bodyPr>
          <a:lstStyle>
            <a:lvl1pPr marL="0" indent="0" algn="l">
              <a:buNone/>
              <a:defRPr sz="1800" b="1" i="1">
                <a:solidFill>
                  <a:srgbClr val="084A9C"/>
                </a:solidFill>
              </a:defRPr>
            </a:lvl1pPr>
          </a:lstStyle>
          <a:p>
            <a:pPr algn="l"/>
            <a:r>
              <a:rPr lang="en-US" sz="1800" b="0" i="1" dirty="0">
                <a:solidFill>
                  <a:srgbClr val="084A9C"/>
                </a:solidFill>
              </a:rPr>
              <a:t>Presenter/Date</a:t>
            </a:r>
            <a:endParaRPr lang="en-US" sz="2100" b="0" i="1" dirty="0">
              <a:solidFill>
                <a:srgbClr val="084A9C"/>
              </a:solidFill>
            </a:endParaRPr>
          </a:p>
        </p:txBody>
      </p:sp>
    </p:spTree>
    <p:extLst>
      <p:ext uri="{BB962C8B-B14F-4D97-AF65-F5344CB8AC3E}">
        <p14:creationId xmlns:p14="http://schemas.microsoft.com/office/powerpoint/2010/main" val="7953768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731" cy="300082"/>
          </a:xfrm>
          <a:prstGeom prst="rect">
            <a:avLst/>
          </a:prstGeom>
          <a:noFill/>
        </p:spPr>
        <p:txBody>
          <a:bodyPr wrap="none" rtlCol="0">
            <a:spAutoFit/>
          </a:bodyPr>
          <a:lstStyle/>
          <a:p>
            <a:endParaRPr lang="en-US" sz="1350"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7" name="Text Placeholder 2"/>
          <p:cNvSpPr>
            <a:spLocks noGrp="1"/>
          </p:cNvSpPr>
          <p:nvPr>
            <p:ph type="body" sz="quarter" idx="10" hasCustomPrompt="1"/>
          </p:nvPr>
        </p:nvSpPr>
        <p:spPr>
          <a:xfrm>
            <a:off x="4953000" y="3048000"/>
            <a:ext cx="3276600" cy="914400"/>
          </a:xfrm>
        </p:spPr>
        <p:txBody>
          <a:bodyPr>
            <a:normAutofit/>
          </a:bodyPr>
          <a:lstStyle>
            <a:lvl1pPr marL="0" indent="0" algn="l">
              <a:buNone/>
              <a:defRPr sz="1800" b="1" i="1">
                <a:solidFill>
                  <a:srgbClr val="084A9C"/>
                </a:solidFill>
              </a:defRPr>
            </a:lvl1pPr>
          </a:lstStyle>
          <a:p>
            <a:pPr algn="l"/>
            <a:r>
              <a:rPr lang="en-US" sz="1800" b="1" i="1" dirty="0">
                <a:solidFill>
                  <a:srgbClr val="084A9C"/>
                </a:solidFill>
              </a:rPr>
              <a:t>Subtitle</a:t>
            </a:r>
          </a:p>
          <a:p>
            <a:pPr algn="l"/>
            <a:endParaRPr lang="en-US" sz="2100" b="0" i="1" dirty="0">
              <a:solidFill>
                <a:srgbClr val="084A9C"/>
              </a:solidFill>
            </a:endParaRPr>
          </a:p>
        </p:txBody>
      </p:sp>
      <p:sp>
        <p:nvSpPr>
          <p:cNvPr id="11" name="Text Placeholder 2"/>
          <p:cNvSpPr>
            <a:spLocks noGrp="1"/>
          </p:cNvSpPr>
          <p:nvPr>
            <p:ph type="body" sz="quarter" idx="11" hasCustomPrompt="1"/>
          </p:nvPr>
        </p:nvSpPr>
        <p:spPr>
          <a:xfrm>
            <a:off x="4953000" y="4191000"/>
            <a:ext cx="3276600" cy="838200"/>
          </a:xfrm>
        </p:spPr>
        <p:txBody>
          <a:bodyPr>
            <a:normAutofit/>
          </a:bodyPr>
          <a:lstStyle>
            <a:lvl1pPr marL="0" indent="0" algn="l">
              <a:buNone/>
              <a:defRPr sz="1800" b="1" i="1">
                <a:solidFill>
                  <a:srgbClr val="084A9C"/>
                </a:solidFill>
              </a:defRPr>
            </a:lvl1pPr>
          </a:lstStyle>
          <a:p>
            <a:pPr algn="l"/>
            <a:r>
              <a:rPr lang="en-US" sz="1800" b="0" i="1" dirty="0">
                <a:solidFill>
                  <a:srgbClr val="084A9C"/>
                </a:solidFill>
              </a:rPr>
              <a:t>Presenter/Date</a:t>
            </a:r>
            <a:endParaRPr lang="en-US" sz="2100" b="0" i="1" dirty="0">
              <a:solidFill>
                <a:srgbClr val="084A9C"/>
              </a:solidFill>
            </a:endParaRP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7596" y="228600"/>
            <a:ext cx="2652325" cy="914400"/>
          </a:xfrm>
          <a:prstGeom prst="rect">
            <a:avLst/>
          </a:prstGeom>
        </p:spPr>
      </p:pic>
      <p:sp>
        <p:nvSpPr>
          <p:cNvPr id="8" name="TextBox 7"/>
          <p:cNvSpPr txBox="1"/>
          <p:nvPr userDrawn="1"/>
        </p:nvSpPr>
        <p:spPr>
          <a:xfrm>
            <a:off x="-1668146" y="4928188"/>
            <a:ext cx="184731" cy="300082"/>
          </a:xfrm>
          <a:prstGeom prst="rect">
            <a:avLst/>
          </a:prstGeom>
          <a:noFill/>
        </p:spPr>
        <p:txBody>
          <a:bodyPr wrap="none" rtlCol="0">
            <a:spAutoFit/>
          </a:bodyPr>
          <a:lstStyle/>
          <a:p>
            <a:endParaRPr lang="en-US" sz="1350" dirty="0">
              <a:solidFill>
                <a:prstClr val="black"/>
              </a:solidFill>
            </a:endParaRP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7596" y="228600"/>
            <a:ext cx="2652325" cy="914400"/>
          </a:xfrm>
          <a:prstGeom prst="rect">
            <a:avLst/>
          </a:prstGeom>
        </p:spPr>
      </p:pic>
    </p:spTree>
    <p:extLst>
      <p:ext uri="{BB962C8B-B14F-4D97-AF65-F5344CB8AC3E}">
        <p14:creationId xmlns:p14="http://schemas.microsoft.com/office/powerpoint/2010/main" val="26404435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MS content2">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417638"/>
          </a:xfrm>
          <a:prstGeom prst="rect">
            <a:avLst/>
          </a:prstGeom>
          <a:solidFill>
            <a:srgbClr val="084A9C"/>
          </a:solidFill>
          <a:effectLst>
            <a:outerShdw dist="76200" dir="5640000" algn="tl" rotWithShape="0">
              <a:srgbClr val="FFD004"/>
            </a:outerShdw>
          </a:effectLst>
        </p:spPr>
        <p:txBody>
          <a:bodyPr/>
          <a:lstStyle>
            <a:lvl1pPr>
              <a:defRPr>
                <a:solidFill>
                  <a:schemeClr val="bg1"/>
                </a:solidFill>
              </a:defRPr>
            </a:lvl1pPr>
          </a:lstStyle>
          <a:p>
            <a:r>
              <a:rPr lang="en-US"/>
              <a:t>Click to edit Master title style</a:t>
            </a:r>
            <a:endParaRPr lang="en-US" dirty="0"/>
          </a:p>
        </p:txBody>
      </p:sp>
      <p:sp>
        <p:nvSpPr>
          <p:cNvPr id="6" name="Content Placeholder 2"/>
          <p:cNvSpPr>
            <a:spLocks noGrp="1"/>
          </p:cNvSpPr>
          <p:nvPr>
            <p:ph idx="1"/>
          </p:nvPr>
        </p:nvSpPr>
        <p:spPr>
          <a:xfrm>
            <a:off x="457200" y="1828801"/>
            <a:ext cx="8229600" cy="4297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018462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CMS content2">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828801"/>
            <a:ext cx="8229600" cy="4297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a:t>Click to edit Master title style</a:t>
            </a:r>
            <a:endParaRPr lang="en-US" dirty="0"/>
          </a:p>
        </p:txBody>
      </p:sp>
    </p:spTree>
    <p:extLst>
      <p:ext uri="{BB962C8B-B14F-4D97-AF65-F5344CB8AC3E}">
        <p14:creationId xmlns:p14="http://schemas.microsoft.com/office/powerpoint/2010/main" val="10386421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5A51BF-FB97-434A-9985-4D17C91D40E8}" type="datetime1">
              <a:rPr lang="en-US" smtClean="0">
                <a:solidFill>
                  <a:prstClr val="black">
                    <a:tint val="75000"/>
                  </a:prstClr>
                </a:solidFill>
              </a:rPr>
              <a:pPr/>
              <a:t>11/17/2017</a:t>
            </a:fld>
            <a:endParaRPr lang="en-US">
              <a:solidFill>
                <a:prstClr val="black">
                  <a:tint val="75000"/>
                </a:prstClr>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14059AA-7042-4D58-B008-5567EB58C9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14131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line Content Slide">
    <p:spTree>
      <p:nvGrpSpPr>
        <p:cNvPr id="1" name=""/>
        <p:cNvGrpSpPr/>
        <p:nvPr/>
      </p:nvGrpSpPr>
      <p:grpSpPr>
        <a:xfrm>
          <a:off x="0" y="0"/>
          <a:ext cx="0" cy="0"/>
          <a:chOff x="0" y="0"/>
          <a:chExt cx="0" cy="0"/>
        </a:xfrm>
      </p:grpSpPr>
      <p:sp>
        <p:nvSpPr>
          <p:cNvPr id="5" name="Title Placeholder 7"/>
          <p:cNvSpPr>
            <a:spLocks noGrp="1"/>
          </p:cNvSpPr>
          <p:nvPr>
            <p:ph type="title" hasCustomPrompt="1"/>
          </p:nvPr>
        </p:nvSpPr>
        <p:spPr>
          <a:xfrm>
            <a:off x="106016" y="72329"/>
            <a:ext cx="8918713" cy="665506"/>
          </a:xfrm>
          <a:prstGeom prst="rect">
            <a:avLst/>
          </a:prstGeom>
        </p:spPr>
        <p:txBody>
          <a:bodyPr vert="horz" lIns="91440" tIns="45720" rIns="91440" bIns="45720" rtlCol="0" anchor="t" anchorCtr="0">
            <a:noAutofit/>
          </a:bodyPr>
          <a:lstStyle>
            <a:lvl1pPr>
              <a:defRPr/>
            </a:lvl1pPr>
          </a:lstStyle>
          <a:p>
            <a:r>
              <a:rPr lang="en-US" dirty="0"/>
              <a:t>Use for Single-line Slide Titles</a:t>
            </a:r>
          </a:p>
        </p:txBody>
      </p:sp>
      <p:sp>
        <p:nvSpPr>
          <p:cNvPr id="7" name="Text Placeholder 6"/>
          <p:cNvSpPr>
            <a:spLocks noGrp="1"/>
          </p:cNvSpPr>
          <p:nvPr>
            <p:ph type="body" sz="quarter" idx="10"/>
          </p:nvPr>
        </p:nvSpPr>
        <p:spPr>
          <a:xfrm>
            <a:off x="352425" y="1078174"/>
            <a:ext cx="8467725" cy="4943192"/>
          </a:xfrm>
          <a:prstGeom prst="rect">
            <a:avLst/>
          </a:prstGeom>
        </p:spPr>
        <p:txBody>
          <a:bodyPr>
            <a:normAutofit/>
          </a:bodyPr>
          <a:lstStyle>
            <a:lvl1pPr marL="231775" indent="-231775">
              <a:lnSpc>
                <a:spcPct val="100000"/>
              </a:lnSpc>
              <a:spcBef>
                <a:spcPts val="0"/>
              </a:spcBef>
              <a:buFont typeface="Arial" panose="020B0604020202020204" pitchFamily="34" charset="0"/>
              <a:buChar char="•"/>
              <a:defRPr sz="2800"/>
            </a:lvl1pPr>
            <a:lvl2pPr marL="682625" indent="-225425">
              <a:lnSpc>
                <a:spcPct val="100000"/>
              </a:lnSpc>
              <a:spcBef>
                <a:spcPts val="0"/>
              </a:spcBef>
              <a:buFont typeface="Calibri" panose="020F0502020204030204" pitchFamily="34" charset="0"/>
              <a:buChar char="‒"/>
              <a:defRPr sz="2400"/>
            </a:lvl2pPr>
            <a:lvl3pPr marL="1092200" indent="-177800">
              <a:lnSpc>
                <a:spcPct val="100000"/>
              </a:lnSpc>
              <a:spcBef>
                <a:spcPts val="0"/>
              </a:spcBef>
              <a:buFont typeface="Calibri" panose="020F0502020204030204" pitchFamily="34" charset="0"/>
              <a:buChar char="◦"/>
              <a:defRPr sz="2000"/>
            </a:lvl3pPr>
            <a:lvl4pPr marL="1541463" indent="-169863">
              <a:lnSpc>
                <a:spcPct val="100000"/>
              </a:lnSpc>
              <a:spcBef>
                <a:spcPts val="0"/>
              </a:spcBef>
              <a:buFont typeface="Calibri" panose="020F0502020204030204" pitchFamily="34" charset="0"/>
              <a:buChar char="‐"/>
              <a:defRPr sz="1800"/>
            </a:lvl4pPr>
            <a:lvl5pPr marL="2006600" indent="-177800">
              <a:lnSpc>
                <a:spcPct val="100000"/>
              </a:lnSpc>
              <a:spcBef>
                <a:spcPts val="0"/>
              </a:spcBef>
              <a:buFont typeface="Arial" panose="020B0604020202020204" pitchFamily="34" charset="0"/>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75899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line Content Slide">
    <p:spTree>
      <p:nvGrpSpPr>
        <p:cNvPr id="1" name=""/>
        <p:cNvGrpSpPr/>
        <p:nvPr/>
      </p:nvGrpSpPr>
      <p:grpSpPr>
        <a:xfrm>
          <a:off x="0" y="0"/>
          <a:ext cx="0" cy="0"/>
          <a:chOff x="0" y="0"/>
          <a:chExt cx="0" cy="0"/>
        </a:xfrm>
      </p:grpSpPr>
      <p:sp>
        <p:nvSpPr>
          <p:cNvPr id="5" name="Title Placeholder 7"/>
          <p:cNvSpPr>
            <a:spLocks noGrp="1"/>
          </p:cNvSpPr>
          <p:nvPr>
            <p:ph type="title" hasCustomPrompt="1"/>
          </p:nvPr>
        </p:nvSpPr>
        <p:spPr>
          <a:xfrm>
            <a:off x="106016" y="138608"/>
            <a:ext cx="8918713" cy="1027455"/>
          </a:xfrm>
          <a:prstGeom prst="rect">
            <a:avLst/>
          </a:prstGeom>
        </p:spPr>
        <p:txBody>
          <a:bodyPr vert="horz" lIns="91440" tIns="45720" rIns="91440" bIns="45720" rtlCol="0" anchor="t" anchorCtr="0">
            <a:noAutofit/>
          </a:bodyPr>
          <a:lstStyle>
            <a:lvl1pPr>
              <a:defRPr/>
            </a:lvl1pPr>
          </a:lstStyle>
          <a:p>
            <a:r>
              <a:rPr lang="en-US" dirty="0"/>
              <a:t>Use for Two-line </a:t>
            </a:r>
            <a:br>
              <a:rPr lang="en-US" dirty="0"/>
            </a:br>
            <a:r>
              <a:rPr lang="en-US" dirty="0"/>
              <a:t>Slide Titles</a:t>
            </a:r>
          </a:p>
        </p:txBody>
      </p:sp>
      <p:sp>
        <p:nvSpPr>
          <p:cNvPr id="7" name="Text Placeholder 6"/>
          <p:cNvSpPr>
            <a:spLocks noGrp="1"/>
          </p:cNvSpPr>
          <p:nvPr>
            <p:ph type="body" sz="quarter" idx="10"/>
          </p:nvPr>
        </p:nvSpPr>
        <p:spPr>
          <a:xfrm>
            <a:off x="352425" y="1514900"/>
            <a:ext cx="8467725" cy="4506465"/>
          </a:xfrm>
          <a:prstGeom prst="rect">
            <a:avLst/>
          </a:prstGeom>
        </p:spPr>
        <p:txBody>
          <a:bodyPr>
            <a:normAutofit/>
          </a:bodyPr>
          <a:lstStyle>
            <a:lvl1pPr marL="231775" indent="-231775">
              <a:lnSpc>
                <a:spcPct val="100000"/>
              </a:lnSpc>
              <a:spcBef>
                <a:spcPts val="0"/>
              </a:spcBef>
              <a:buFont typeface="Arial" panose="020B0604020202020204" pitchFamily="34" charset="0"/>
              <a:buChar char="•"/>
              <a:defRPr sz="2800"/>
            </a:lvl1pPr>
            <a:lvl2pPr marL="682625" indent="-225425">
              <a:lnSpc>
                <a:spcPct val="100000"/>
              </a:lnSpc>
              <a:spcBef>
                <a:spcPts val="0"/>
              </a:spcBef>
              <a:buFont typeface="Calibri" panose="020F0502020204030204" pitchFamily="34" charset="0"/>
              <a:buChar char="‒"/>
              <a:defRPr sz="2400"/>
            </a:lvl2pPr>
            <a:lvl3pPr marL="1092200" indent="-177800">
              <a:lnSpc>
                <a:spcPct val="100000"/>
              </a:lnSpc>
              <a:spcBef>
                <a:spcPts val="0"/>
              </a:spcBef>
              <a:buFont typeface="Calibri" panose="020F0502020204030204" pitchFamily="34" charset="0"/>
              <a:buChar char="◦"/>
              <a:defRPr sz="2000"/>
            </a:lvl3pPr>
            <a:lvl4pPr marL="1541463" indent="-169863">
              <a:lnSpc>
                <a:spcPct val="100000"/>
              </a:lnSpc>
              <a:spcBef>
                <a:spcPts val="0"/>
              </a:spcBef>
              <a:buFont typeface="Calibri" panose="020F0502020204030204" pitchFamily="34" charset="0"/>
              <a:buChar char="‐"/>
              <a:defRPr sz="1800"/>
            </a:lvl4pPr>
            <a:lvl5pPr marL="2006600" indent="-177800">
              <a:lnSpc>
                <a:spcPct val="100000"/>
              </a:lnSpc>
              <a:spcBef>
                <a:spcPts val="0"/>
              </a:spcBef>
              <a:buFont typeface="Arial" panose="020B0604020202020204" pitchFamily="34" charset="0"/>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75848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3_CMS title1">
    <p:bg>
      <p:bgPr>
        <a:solidFill>
          <a:schemeClr val="bg1"/>
        </a:solidFill>
        <a:effectLst/>
      </p:bgPr>
    </p:bg>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 y="2668067"/>
            <a:ext cx="5867401" cy="4211490"/>
          </a:xfrm>
          <a:prstGeom prst="rect">
            <a:avLst/>
          </a:prstGeom>
          <a:noFill/>
          <a:ln w="9525">
            <a:noFill/>
            <a:miter lim="800000"/>
            <a:headEnd/>
            <a:tailEnd/>
          </a:ln>
          <a:effectLst/>
        </p:spPr>
      </p:pic>
      <p:sp>
        <p:nvSpPr>
          <p:cNvPr id="13" name="TextBox 12"/>
          <p:cNvSpPr txBox="1"/>
          <p:nvPr/>
        </p:nvSpPr>
        <p:spPr>
          <a:xfrm>
            <a:off x="-1668146" y="4928188"/>
            <a:ext cx="184731" cy="300082"/>
          </a:xfrm>
          <a:prstGeom prst="rect">
            <a:avLst/>
          </a:prstGeom>
          <a:noFill/>
        </p:spPr>
        <p:txBody>
          <a:bodyPr wrap="none" rtlCol="0">
            <a:spAutoFit/>
          </a:bodyPr>
          <a:lstStyle/>
          <a:p>
            <a:endParaRPr lang="en-US" sz="1350"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1800" b="1" i="1">
                <a:solidFill>
                  <a:srgbClr val="084A9C"/>
                </a:solidFill>
              </a:defRPr>
            </a:lvl1pPr>
          </a:lstStyle>
          <a:p>
            <a:pPr algn="l"/>
            <a:r>
              <a:rPr lang="en-US" sz="1800" b="1" i="1" dirty="0">
                <a:solidFill>
                  <a:srgbClr val="084A9C"/>
                </a:solidFill>
              </a:rPr>
              <a:t>Subtitle</a:t>
            </a:r>
          </a:p>
          <a:p>
            <a:pPr algn="l"/>
            <a:endParaRPr lang="en-US" sz="2100" b="0" i="1" dirty="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marR="0" indent="0" algn="l" defTabSz="685800" rtl="0" eaLnBrk="1" fontAlgn="auto" latinLnBrk="0" hangingPunct="1">
              <a:lnSpc>
                <a:spcPct val="100000"/>
              </a:lnSpc>
              <a:spcBef>
                <a:spcPct val="20000"/>
              </a:spcBef>
              <a:spcAft>
                <a:spcPts val="0"/>
              </a:spcAft>
              <a:buClrTx/>
              <a:buSzTx/>
              <a:buFont typeface="Arial" pitchFamily="34" charset="0"/>
              <a:buNone/>
              <a:tabLst/>
              <a:defRPr sz="1800" b="1" i="1">
                <a:solidFill>
                  <a:srgbClr val="084A9C"/>
                </a:solidFill>
              </a:defRPr>
            </a:lvl1pPr>
          </a:lstStyle>
          <a:p>
            <a:pPr algn="l"/>
            <a:r>
              <a:rPr lang="en-US" sz="1800" b="0" i="1" dirty="0">
                <a:solidFill>
                  <a:srgbClr val="084A9C"/>
                </a:solidFill>
              </a:rPr>
              <a:t>Presenter/Date</a:t>
            </a:r>
            <a:endParaRPr lang="en-US" sz="2100" b="0" i="1" dirty="0">
              <a:solidFill>
                <a:srgbClr val="084A9C"/>
              </a:solidFill>
            </a:endParaRPr>
          </a:p>
          <a:p>
            <a:pPr algn="l"/>
            <a:endParaRPr lang="en-US" sz="2100" b="0" i="1" dirty="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6" y="228600"/>
            <a:ext cx="2652325" cy="914400"/>
          </a:xfrm>
          <a:prstGeom prst="rect">
            <a:avLst/>
          </a:prstGeom>
        </p:spPr>
      </p:pic>
      <p:pic>
        <p:nvPicPr>
          <p:cNvPr id="10" name="Picture 3"/>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 y="2668067"/>
            <a:ext cx="5867401" cy="4211490"/>
          </a:xfrm>
          <a:prstGeom prst="rect">
            <a:avLst/>
          </a:prstGeom>
          <a:noFill/>
          <a:ln w="9525">
            <a:noFill/>
            <a:miter lim="800000"/>
            <a:headEnd/>
            <a:tailEnd/>
          </a:ln>
          <a:effectLst/>
        </p:spPr>
      </p:pic>
      <p:sp>
        <p:nvSpPr>
          <p:cNvPr id="14" name="TextBox 13"/>
          <p:cNvSpPr txBox="1"/>
          <p:nvPr userDrawn="1"/>
        </p:nvSpPr>
        <p:spPr>
          <a:xfrm>
            <a:off x="-1668146" y="4928188"/>
            <a:ext cx="184731" cy="300082"/>
          </a:xfrm>
          <a:prstGeom prst="rect">
            <a:avLst/>
          </a:prstGeom>
          <a:noFill/>
        </p:spPr>
        <p:txBody>
          <a:bodyPr wrap="none" rtlCol="0">
            <a:spAutoFit/>
          </a:bodyPr>
          <a:lstStyle/>
          <a:p>
            <a:endParaRPr lang="en-US" sz="1350" dirty="0">
              <a:solidFill>
                <a:prstClr val="black"/>
              </a:solidFill>
            </a:endParaRPr>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6" y="228600"/>
            <a:ext cx="2652325" cy="914400"/>
          </a:xfrm>
          <a:prstGeom prst="rect">
            <a:avLst/>
          </a:prstGeom>
        </p:spPr>
      </p:pic>
    </p:spTree>
    <p:extLst>
      <p:ext uri="{BB962C8B-B14F-4D97-AF65-F5344CB8AC3E}">
        <p14:creationId xmlns:p14="http://schemas.microsoft.com/office/powerpoint/2010/main" val="1837582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7596" y="228600"/>
            <a:ext cx="2652325" cy="914400"/>
          </a:xfrm>
          <a:prstGeom prst="rect">
            <a:avLst/>
          </a:prstGeom>
        </p:spPr>
      </p:pic>
      <p:pic>
        <p:nvPicPr>
          <p:cNvPr id="6" name="Picture 5" descr="srsplayingcardlor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 y="2514600"/>
            <a:ext cx="5615940" cy="4343400"/>
          </a:xfrm>
          <a:prstGeom prst="rect">
            <a:avLst/>
          </a:prstGeom>
        </p:spPr>
      </p:pic>
      <p:sp>
        <p:nvSpPr>
          <p:cNvPr id="7" name="Title 8"/>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10"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1800" b="1" i="1">
                <a:solidFill>
                  <a:srgbClr val="084A9C"/>
                </a:solidFill>
              </a:defRPr>
            </a:lvl1pPr>
          </a:lstStyle>
          <a:p>
            <a:pPr algn="l"/>
            <a:r>
              <a:rPr lang="en-US" sz="1800" b="1" i="1" dirty="0">
                <a:solidFill>
                  <a:srgbClr val="084A9C"/>
                </a:solidFill>
              </a:rPr>
              <a:t>Subtitle</a:t>
            </a:r>
          </a:p>
          <a:p>
            <a:pPr algn="l"/>
            <a:endParaRPr lang="en-US" sz="2100" b="0" i="1" dirty="0">
              <a:solidFill>
                <a:srgbClr val="084A9C"/>
              </a:solidFill>
            </a:endParaRPr>
          </a:p>
        </p:txBody>
      </p:sp>
      <p:sp>
        <p:nvSpPr>
          <p:cNvPr id="11" name="Text Placeholder 2"/>
          <p:cNvSpPr>
            <a:spLocks noGrp="1"/>
          </p:cNvSpPr>
          <p:nvPr>
            <p:ph type="body" sz="quarter" idx="11" hasCustomPrompt="1"/>
          </p:nvPr>
        </p:nvSpPr>
        <p:spPr>
          <a:xfrm>
            <a:off x="5943600" y="4267200"/>
            <a:ext cx="2971800" cy="838200"/>
          </a:xfrm>
        </p:spPr>
        <p:txBody>
          <a:bodyPr>
            <a:normAutofit/>
          </a:bodyPr>
          <a:lstStyle>
            <a:lvl1pPr marL="0" marR="0" indent="0" algn="l" defTabSz="685800" rtl="0" eaLnBrk="1" fontAlgn="auto" latinLnBrk="0" hangingPunct="1">
              <a:lnSpc>
                <a:spcPct val="100000"/>
              </a:lnSpc>
              <a:spcBef>
                <a:spcPct val="20000"/>
              </a:spcBef>
              <a:spcAft>
                <a:spcPts val="0"/>
              </a:spcAft>
              <a:buClrTx/>
              <a:buSzTx/>
              <a:buFont typeface="Arial" pitchFamily="34" charset="0"/>
              <a:buNone/>
              <a:tabLst/>
              <a:defRPr sz="1800" b="1" i="1">
                <a:solidFill>
                  <a:srgbClr val="084A9C"/>
                </a:solidFill>
              </a:defRPr>
            </a:lvl1pPr>
          </a:lstStyle>
          <a:p>
            <a:pPr algn="l"/>
            <a:r>
              <a:rPr lang="en-US" sz="1800" b="0" i="1" dirty="0">
                <a:solidFill>
                  <a:srgbClr val="084A9C"/>
                </a:solidFill>
              </a:rPr>
              <a:t>Presenter/Date</a:t>
            </a:r>
            <a:endParaRPr lang="en-US" sz="2100" b="0" i="1" dirty="0">
              <a:solidFill>
                <a:srgbClr val="084A9C"/>
              </a:solidFill>
            </a:endParaRPr>
          </a:p>
          <a:p>
            <a:pPr algn="l"/>
            <a:r>
              <a:rPr lang="en-US" sz="1800" b="0" i="1" dirty="0">
                <a:solidFill>
                  <a:srgbClr val="084A9C"/>
                </a:solidFill>
              </a:rPr>
              <a:t>Date</a:t>
            </a:r>
            <a:endParaRPr lang="en-US" sz="2100" b="0" i="1" dirty="0">
              <a:solidFill>
                <a:srgbClr val="084A9C"/>
              </a:solidFill>
            </a:endParaRP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7596" y="228600"/>
            <a:ext cx="2652325" cy="914400"/>
          </a:xfrm>
          <a:prstGeom prst="rect">
            <a:avLst/>
          </a:prstGeom>
        </p:spPr>
      </p:pic>
    </p:spTree>
    <p:extLst>
      <p:ext uri="{BB962C8B-B14F-4D97-AF65-F5344CB8AC3E}">
        <p14:creationId xmlns:p14="http://schemas.microsoft.com/office/powerpoint/2010/main" val="27531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CMS title2">
    <p:bg>
      <p:bgPr>
        <a:solidFill>
          <a:schemeClr val="bg1"/>
        </a:solidFill>
        <a:effectLst/>
      </p:bgPr>
    </p:bg>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2438400"/>
            <a:ext cx="4639734" cy="4419600"/>
          </a:xfrm>
          <a:prstGeom prst="rect">
            <a:avLst/>
          </a:prstGeom>
          <a:noFill/>
          <a:ln w="9525">
            <a:noFill/>
            <a:miter lim="800000"/>
            <a:headEnd/>
            <a:tailEnd/>
          </a:ln>
          <a:effectLst/>
        </p:spPr>
      </p:pic>
      <p:sp>
        <p:nvSpPr>
          <p:cNvPr id="13" name="TextBox 12"/>
          <p:cNvSpPr txBox="1"/>
          <p:nvPr/>
        </p:nvSpPr>
        <p:spPr>
          <a:xfrm>
            <a:off x="-1668146" y="4928188"/>
            <a:ext cx="184731" cy="300082"/>
          </a:xfrm>
          <a:prstGeom prst="rect">
            <a:avLst/>
          </a:prstGeom>
          <a:noFill/>
        </p:spPr>
        <p:txBody>
          <a:bodyPr wrap="none" rtlCol="0">
            <a:spAutoFit/>
          </a:bodyPr>
          <a:lstStyle/>
          <a:p>
            <a:endParaRPr lang="en-US" sz="1350"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7" name="Text Placeholder 2"/>
          <p:cNvSpPr>
            <a:spLocks noGrp="1"/>
          </p:cNvSpPr>
          <p:nvPr>
            <p:ph type="body" sz="quarter" idx="10" hasCustomPrompt="1"/>
          </p:nvPr>
        </p:nvSpPr>
        <p:spPr>
          <a:xfrm>
            <a:off x="4953000" y="3048000"/>
            <a:ext cx="3276600" cy="914400"/>
          </a:xfrm>
        </p:spPr>
        <p:txBody>
          <a:bodyPr>
            <a:normAutofit/>
          </a:bodyPr>
          <a:lstStyle>
            <a:lvl1pPr marL="0" indent="0" algn="l">
              <a:buNone/>
              <a:defRPr sz="1800" b="1" i="1">
                <a:solidFill>
                  <a:srgbClr val="084A9C"/>
                </a:solidFill>
              </a:defRPr>
            </a:lvl1pPr>
          </a:lstStyle>
          <a:p>
            <a:pPr algn="l"/>
            <a:r>
              <a:rPr lang="en-US" sz="1800" b="1" i="1" dirty="0">
                <a:solidFill>
                  <a:srgbClr val="084A9C"/>
                </a:solidFill>
              </a:rPr>
              <a:t>Subtitle</a:t>
            </a:r>
          </a:p>
          <a:p>
            <a:pPr algn="l"/>
            <a:endParaRPr lang="en-US" sz="2100" b="0" i="1" dirty="0">
              <a:solidFill>
                <a:srgbClr val="084A9C"/>
              </a:solidFill>
            </a:endParaRPr>
          </a:p>
        </p:txBody>
      </p:sp>
      <p:sp>
        <p:nvSpPr>
          <p:cNvPr id="9" name="Text Placeholder 2"/>
          <p:cNvSpPr>
            <a:spLocks noGrp="1"/>
          </p:cNvSpPr>
          <p:nvPr>
            <p:ph type="body" sz="quarter" idx="11" hasCustomPrompt="1"/>
          </p:nvPr>
        </p:nvSpPr>
        <p:spPr>
          <a:xfrm>
            <a:off x="4953000" y="4191000"/>
            <a:ext cx="3276600" cy="838200"/>
          </a:xfrm>
        </p:spPr>
        <p:txBody>
          <a:bodyPr>
            <a:normAutofit/>
          </a:bodyPr>
          <a:lstStyle>
            <a:lvl1pPr marL="0" marR="0" indent="0" algn="l" defTabSz="685800" rtl="0" eaLnBrk="1" fontAlgn="auto" latinLnBrk="0" hangingPunct="1">
              <a:lnSpc>
                <a:spcPct val="100000"/>
              </a:lnSpc>
              <a:spcBef>
                <a:spcPct val="20000"/>
              </a:spcBef>
              <a:spcAft>
                <a:spcPts val="0"/>
              </a:spcAft>
              <a:buClrTx/>
              <a:buSzTx/>
              <a:buFont typeface="Arial" pitchFamily="34" charset="0"/>
              <a:buNone/>
              <a:tabLst/>
              <a:defRPr sz="1800" b="1" i="1">
                <a:solidFill>
                  <a:srgbClr val="084A9C"/>
                </a:solidFill>
              </a:defRPr>
            </a:lvl1pPr>
          </a:lstStyle>
          <a:p>
            <a:pPr algn="l"/>
            <a:r>
              <a:rPr lang="en-US" sz="1800" b="0" i="1" dirty="0">
                <a:solidFill>
                  <a:srgbClr val="084A9C"/>
                </a:solidFill>
              </a:rPr>
              <a:t>Presenter/Date</a:t>
            </a:r>
            <a:endParaRPr lang="en-US" sz="2100" b="0" i="1" dirty="0">
              <a:solidFill>
                <a:srgbClr val="084A9C"/>
              </a:solidFill>
            </a:endParaRPr>
          </a:p>
          <a:p>
            <a:pPr algn="l"/>
            <a:endParaRPr lang="en-US" sz="2100" b="0" i="1" dirty="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6" y="228600"/>
            <a:ext cx="2652325" cy="914400"/>
          </a:xfrm>
          <a:prstGeom prst="rect">
            <a:avLst/>
          </a:prstGeom>
        </p:spPr>
      </p:pic>
      <p:sp>
        <p:nvSpPr>
          <p:cNvPr id="14" name="TextBox 13"/>
          <p:cNvSpPr txBox="1"/>
          <p:nvPr userDrawn="1"/>
        </p:nvSpPr>
        <p:spPr>
          <a:xfrm>
            <a:off x="-1668146" y="4928188"/>
            <a:ext cx="184731" cy="300082"/>
          </a:xfrm>
          <a:prstGeom prst="rect">
            <a:avLst/>
          </a:prstGeom>
          <a:noFill/>
        </p:spPr>
        <p:txBody>
          <a:bodyPr wrap="none" rtlCol="0">
            <a:spAutoFit/>
          </a:bodyPr>
          <a:lstStyle/>
          <a:p>
            <a:endParaRPr lang="en-US" sz="1350" dirty="0">
              <a:solidFill>
                <a:prstClr val="black"/>
              </a:solidFill>
            </a:endParaRPr>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6" y="228600"/>
            <a:ext cx="2652325" cy="914400"/>
          </a:xfrm>
          <a:prstGeom prst="rect">
            <a:avLst/>
          </a:prstGeom>
        </p:spPr>
      </p:pic>
    </p:spTree>
    <p:extLst>
      <p:ext uri="{BB962C8B-B14F-4D97-AF65-F5344CB8AC3E}">
        <p14:creationId xmlns:p14="http://schemas.microsoft.com/office/powerpoint/2010/main" val="3371951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CMS title3">
    <p:bg>
      <p:bgPr>
        <a:solidFill>
          <a:schemeClr val="bg1"/>
        </a:solidFill>
        <a:effectLst/>
      </p:bgPr>
    </p:bg>
    <p:spTree>
      <p:nvGrpSpPr>
        <p:cNvPr id="1" name=""/>
        <p:cNvGrpSpPr/>
        <p:nvPr/>
      </p:nvGrpSpPr>
      <p:grpSpPr>
        <a:xfrm>
          <a:off x="0" y="0"/>
          <a:ext cx="0" cy="0"/>
          <a:chOff x="0" y="0"/>
          <a:chExt cx="0" cy="0"/>
        </a:xfrm>
      </p:grpSpPr>
      <p:pic>
        <p:nvPicPr>
          <p:cNvPr id="7" name="Picture 6" descr="tech.jpg"/>
          <p:cNvPicPr>
            <a:picLocks noChangeAspect="1"/>
          </p:cNvPicPr>
          <p:nvPr/>
        </p:nvPicPr>
        <p:blipFill rotWithShape="1">
          <a:blip r:embed="rId2" cstate="screen">
            <a:extLst>
              <a:ext uri="{28A0092B-C50C-407E-A947-70E740481C1C}">
                <a14:useLocalDpi xmlns:a14="http://schemas.microsoft.com/office/drawing/2010/main"/>
              </a:ext>
            </a:extLst>
          </a:blip>
          <a:srcRect l="-30564" t="-2980"/>
          <a:stretch/>
        </p:blipFill>
        <p:spPr>
          <a:xfrm>
            <a:off x="-1600200" y="2380067"/>
            <a:ext cx="6807107" cy="4477935"/>
          </a:xfrm>
          <a:prstGeom prst="rect">
            <a:avLst/>
          </a:prstGeom>
          <a:effectLst/>
        </p:spPr>
      </p:pic>
      <p:sp>
        <p:nvSpPr>
          <p:cNvPr id="13" name="TextBox 12"/>
          <p:cNvSpPr txBox="1"/>
          <p:nvPr/>
        </p:nvSpPr>
        <p:spPr>
          <a:xfrm>
            <a:off x="-1668146" y="4928188"/>
            <a:ext cx="184731" cy="300082"/>
          </a:xfrm>
          <a:prstGeom prst="rect">
            <a:avLst/>
          </a:prstGeom>
          <a:noFill/>
        </p:spPr>
        <p:txBody>
          <a:bodyPr wrap="none" rtlCol="0">
            <a:spAutoFit/>
          </a:bodyPr>
          <a:lstStyle/>
          <a:p>
            <a:endParaRPr lang="en-US" sz="1350"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5410200" y="3048000"/>
            <a:ext cx="3276600" cy="914400"/>
          </a:xfrm>
        </p:spPr>
        <p:txBody>
          <a:bodyPr>
            <a:normAutofit/>
          </a:bodyPr>
          <a:lstStyle>
            <a:lvl1pPr marL="0" indent="0" algn="l">
              <a:buNone/>
              <a:defRPr sz="1800" b="1" i="1">
                <a:solidFill>
                  <a:srgbClr val="084A9C"/>
                </a:solidFill>
              </a:defRPr>
            </a:lvl1pPr>
          </a:lstStyle>
          <a:p>
            <a:pPr algn="l"/>
            <a:r>
              <a:rPr lang="en-US" sz="1800" b="1" i="1" dirty="0">
                <a:solidFill>
                  <a:srgbClr val="084A9C"/>
                </a:solidFill>
              </a:rPr>
              <a:t>Subtitle</a:t>
            </a:r>
          </a:p>
          <a:p>
            <a:pPr algn="l"/>
            <a:endParaRPr lang="en-US" sz="2100" b="0" i="1" dirty="0">
              <a:solidFill>
                <a:srgbClr val="084A9C"/>
              </a:solidFill>
            </a:endParaRPr>
          </a:p>
        </p:txBody>
      </p:sp>
      <p:sp>
        <p:nvSpPr>
          <p:cNvPr id="9" name="Text Placeholder 2"/>
          <p:cNvSpPr>
            <a:spLocks noGrp="1"/>
          </p:cNvSpPr>
          <p:nvPr>
            <p:ph type="body" sz="quarter" idx="11" hasCustomPrompt="1"/>
          </p:nvPr>
        </p:nvSpPr>
        <p:spPr>
          <a:xfrm>
            <a:off x="5410200" y="4191000"/>
            <a:ext cx="3276600" cy="838200"/>
          </a:xfrm>
        </p:spPr>
        <p:txBody>
          <a:bodyPr>
            <a:normAutofit/>
          </a:bodyPr>
          <a:lstStyle>
            <a:lvl1pPr marL="0" indent="0" algn="l">
              <a:buNone/>
              <a:defRPr sz="1800" b="1" i="1">
                <a:solidFill>
                  <a:srgbClr val="084A9C"/>
                </a:solidFill>
              </a:defRPr>
            </a:lvl1pPr>
          </a:lstStyle>
          <a:p>
            <a:pPr algn="l"/>
            <a:r>
              <a:rPr lang="en-US" sz="1800" b="0" i="1" dirty="0">
                <a:solidFill>
                  <a:srgbClr val="084A9C"/>
                </a:solidFill>
              </a:rPr>
              <a:t>Presenter/Date</a:t>
            </a:r>
            <a:endParaRPr lang="en-US" sz="2100" b="0" i="1" dirty="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6" y="228600"/>
            <a:ext cx="2652325" cy="914400"/>
          </a:xfrm>
          <a:prstGeom prst="rect">
            <a:avLst/>
          </a:prstGeom>
        </p:spPr>
      </p:pic>
      <p:sp>
        <p:nvSpPr>
          <p:cNvPr id="14" name="TextBox 13"/>
          <p:cNvSpPr txBox="1"/>
          <p:nvPr userDrawn="1"/>
        </p:nvSpPr>
        <p:spPr>
          <a:xfrm>
            <a:off x="-1668146" y="4928188"/>
            <a:ext cx="184731" cy="300082"/>
          </a:xfrm>
          <a:prstGeom prst="rect">
            <a:avLst/>
          </a:prstGeom>
          <a:noFill/>
        </p:spPr>
        <p:txBody>
          <a:bodyPr wrap="none" rtlCol="0">
            <a:spAutoFit/>
          </a:bodyPr>
          <a:lstStyle/>
          <a:p>
            <a:endParaRPr lang="en-US" sz="1350" dirty="0">
              <a:solidFill>
                <a:prstClr val="black"/>
              </a:solidFill>
            </a:endParaRPr>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6" y="228600"/>
            <a:ext cx="2652325" cy="914400"/>
          </a:xfrm>
          <a:prstGeom prst="rect">
            <a:avLst/>
          </a:prstGeom>
        </p:spPr>
      </p:pic>
    </p:spTree>
    <p:extLst>
      <p:ext uri="{BB962C8B-B14F-4D97-AF65-F5344CB8AC3E}">
        <p14:creationId xmlns:p14="http://schemas.microsoft.com/office/powerpoint/2010/main" val="3788159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CMS title4">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731" cy="300082"/>
          </a:xfrm>
          <a:prstGeom prst="rect">
            <a:avLst/>
          </a:prstGeom>
          <a:noFill/>
        </p:spPr>
        <p:txBody>
          <a:bodyPr wrap="none" rtlCol="0">
            <a:spAutoFit/>
          </a:bodyPr>
          <a:lstStyle/>
          <a:p>
            <a:endParaRPr lang="en-US" sz="1350"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70" y="2963450"/>
            <a:ext cx="5614831" cy="3891090"/>
          </a:xfrm>
          <a:prstGeom prst="rect">
            <a:avLst/>
          </a:prstGeom>
          <a:effectLst/>
        </p:spPr>
      </p:pic>
      <p:sp>
        <p:nvSpPr>
          <p:cNvPr id="14" name="Text Placeholder 2"/>
          <p:cNvSpPr>
            <a:spLocks noGrp="1"/>
          </p:cNvSpPr>
          <p:nvPr>
            <p:ph type="body" sz="quarter" idx="10" hasCustomPrompt="1"/>
          </p:nvPr>
        </p:nvSpPr>
        <p:spPr>
          <a:xfrm>
            <a:off x="5562600" y="3048000"/>
            <a:ext cx="3276600" cy="914400"/>
          </a:xfrm>
        </p:spPr>
        <p:txBody>
          <a:bodyPr>
            <a:normAutofit/>
          </a:bodyPr>
          <a:lstStyle>
            <a:lvl1pPr marL="0" indent="0" algn="l">
              <a:buNone/>
              <a:defRPr sz="1800" b="1" i="1">
                <a:solidFill>
                  <a:srgbClr val="084A9C"/>
                </a:solidFill>
              </a:defRPr>
            </a:lvl1pPr>
          </a:lstStyle>
          <a:p>
            <a:pPr algn="l"/>
            <a:r>
              <a:rPr lang="en-US" sz="1800" b="1" i="1" dirty="0">
                <a:solidFill>
                  <a:srgbClr val="084A9C"/>
                </a:solidFill>
              </a:rPr>
              <a:t>Subtitle</a:t>
            </a:r>
          </a:p>
          <a:p>
            <a:pPr algn="l"/>
            <a:endParaRPr lang="en-US" sz="2100" b="0" i="1" dirty="0">
              <a:solidFill>
                <a:srgbClr val="084A9C"/>
              </a:solidFill>
            </a:endParaRPr>
          </a:p>
        </p:txBody>
      </p:sp>
      <p:sp>
        <p:nvSpPr>
          <p:cNvPr id="7" name="Text Placeholder 2"/>
          <p:cNvSpPr>
            <a:spLocks noGrp="1"/>
          </p:cNvSpPr>
          <p:nvPr>
            <p:ph type="body" sz="quarter" idx="11" hasCustomPrompt="1"/>
          </p:nvPr>
        </p:nvSpPr>
        <p:spPr>
          <a:xfrm>
            <a:off x="5562600" y="4191000"/>
            <a:ext cx="3276600" cy="838200"/>
          </a:xfrm>
        </p:spPr>
        <p:txBody>
          <a:bodyPr>
            <a:normAutofit/>
          </a:bodyPr>
          <a:lstStyle>
            <a:lvl1pPr marL="0" indent="0" algn="l">
              <a:buNone/>
              <a:defRPr sz="1800" b="1" i="1">
                <a:solidFill>
                  <a:srgbClr val="084A9C"/>
                </a:solidFill>
              </a:defRPr>
            </a:lvl1pPr>
          </a:lstStyle>
          <a:p>
            <a:pPr algn="l"/>
            <a:r>
              <a:rPr lang="en-US" sz="1800" b="0" i="1" dirty="0">
                <a:solidFill>
                  <a:srgbClr val="084A9C"/>
                </a:solidFill>
              </a:rPr>
              <a:t>Presenter/Date</a:t>
            </a:r>
            <a:endParaRPr lang="en-US" sz="2100" b="0" i="1" dirty="0">
              <a:solidFill>
                <a:srgbClr val="084A9C"/>
              </a:solidFill>
            </a:endParaRPr>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6" y="228600"/>
            <a:ext cx="2652325" cy="914400"/>
          </a:xfrm>
          <a:prstGeom prst="rect">
            <a:avLst/>
          </a:prstGeom>
        </p:spPr>
      </p:pic>
      <p:sp>
        <p:nvSpPr>
          <p:cNvPr id="10" name="TextBox 9"/>
          <p:cNvSpPr txBox="1"/>
          <p:nvPr userDrawn="1"/>
        </p:nvSpPr>
        <p:spPr>
          <a:xfrm>
            <a:off x="-1668146" y="4928188"/>
            <a:ext cx="184731" cy="300082"/>
          </a:xfrm>
          <a:prstGeom prst="rect">
            <a:avLst/>
          </a:prstGeom>
          <a:noFill/>
        </p:spPr>
        <p:txBody>
          <a:bodyPr wrap="none" rtlCol="0">
            <a:spAutoFit/>
          </a:bodyPr>
          <a:lstStyle/>
          <a:p>
            <a:endParaRPr lang="en-US" sz="1350" dirty="0">
              <a:solidFill>
                <a:prstClr val="black"/>
              </a:solidFill>
            </a:endParaRPr>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6" y="228600"/>
            <a:ext cx="2652325" cy="914400"/>
          </a:xfrm>
          <a:prstGeom prst="rect">
            <a:avLst/>
          </a:prstGeom>
        </p:spPr>
      </p:pic>
    </p:spTree>
    <p:extLst>
      <p:ext uri="{BB962C8B-B14F-4D97-AF65-F5344CB8AC3E}">
        <p14:creationId xmlns:p14="http://schemas.microsoft.com/office/powerpoint/2010/main" val="2945181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CMS title5">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l="-967" t="1177" r="-182" b="3456"/>
          <a:stretch/>
        </p:blipFill>
        <p:spPr>
          <a:xfrm>
            <a:off x="-76201" y="2286000"/>
            <a:ext cx="5614737" cy="4572000"/>
          </a:xfrm>
          <a:prstGeom prst="rect">
            <a:avLst/>
          </a:prstGeom>
          <a:effectLst/>
        </p:spPr>
      </p:pic>
      <p:sp>
        <p:nvSpPr>
          <p:cNvPr id="13" name="TextBox 12"/>
          <p:cNvSpPr txBox="1"/>
          <p:nvPr/>
        </p:nvSpPr>
        <p:spPr>
          <a:xfrm>
            <a:off x="-1668146" y="4928188"/>
            <a:ext cx="184731" cy="300082"/>
          </a:xfrm>
          <a:prstGeom prst="rect">
            <a:avLst/>
          </a:prstGeom>
          <a:noFill/>
        </p:spPr>
        <p:txBody>
          <a:bodyPr wrap="none" rtlCol="0">
            <a:spAutoFit/>
          </a:bodyPr>
          <a:lstStyle/>
          <a:p>
            <a:endParaRPr lang="en-US" sz="1350"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5562600" y="3048000"/>
            <a:ext cx="3276600" cy="914400"/>
          </a:xfrm>
        </p:spPr>
        <p:txBody>
          <a:bodyPr>
            <a:normAutofit/>
          </a:bodyPr>
          <a:lstStyle>
            <a:lvl1pPr marL="0" indent="0" algn="l">
              <a:buNone/>
              <a:defRPr sz="1800" b="1" i="1">
                <a:solidFill>
                  <a:srgbClr val="084A9C"/>
                </a:solidFill>
              </a:defRPr>
            </a:lvl1pPr>
          </a:lstStyle>
          <a:p>
            <a:pPr algn="l"/>
            <a:r>
              <a:rPr lang="en-US" sz="1800" b="1" i="1" dirty="0">
                <a:solidFill>
                  <a:srgbClr val="084A9C"/>
                </a:solidFill>
              </a:rPr>
              <a:t>Subtitle</a:t>
            </a:r>
          </a:p>
          <a:p>
            <a:pPr algn="l"/>
            <a:endParaRPr lang="en-US" sz="2100" b="0" i="1" dirty="0">
              <a:solidFill>
                <a:srgbClr val="084A9C"/>
              </a:solidFill>
            </a:endParaRPr>
          </a:p>
        </p:txBody>
      </p:sp>
      <p:sp>
        <p:nvSpPr>
          <p:cNvPr id="9" name="Text Placeholder 2"/>
          <p:cNvSpPr>
            <a:spLocks noGrp="1"/>
          </p:cNvSpPr>
          <p:nvPr>
            <p:ph type="body" sz="quarter" idx="11" hasCustomPrompt="1"/>
          </p:nvPr>
        </p:nvSpPr>
        <p:spPr>
          <a:xfrm>
            <a:off x="5562600" y="4191000"/>
            <a:ext cx="3276600" cy="838200"/>
          </a:xfrm>
        </p:spPr>
        <p:txBody>
          <a:bodyPr>
            <a:normAutofit/>
          </a:bodyPr>
          <a:lstStyle>
            <a:lvl1pPr marL="0" marR="0" indent="0" algn="l" defTabSz="685800" rtl="0" eaLnBrk="1" fontAlgn="auto" latinLnBrk="0" hangingPunct="1">
              <a:lnSpc>
                <a:spcPct val="100000"/>
              </a:lnSpc>
              <a:spcBef>
                <a:spcPct val="20000"/>
              </a:spcBef>
              <a:spcAft>
                <a:spcPts val="0"/>
              </a:spcAft>
              <a:buClrTx/>
              <a:buSzTx/>
              <a:buFont typeface="Arial" pitchFamily="34" charset="0"/>
              <a:buNone/>
              <a:tabLst/>
              <a:defRPr sz="1800" b="1" i="1">
                <a:solidFill>
                  <a:srgbClr val="084A9C"/>
                </a:solidFill>
              </a:defRPr>
            </a:lvl1pPr>
          </a:lstStyle>
          <a:p>
            <a:pPr algn="l"/>
            <a:r>
              <a:rPr lang="en-US" sz="1800" b="0" i="1" dirty="0">
                <a:solidFill>
                  <a:srgbClr val="084A9C"/>
                </a:solidFill>
              </a:rPr>
              <a:t>Presenter/Date</a:t>
            </a:r>
            <a:endParaRPr lang="en-US" sz="2100" b="0" i="1" dirty="0">
              <a:solidFill>
                <a:srgbClr val="084A9C"/>
              </a:solidFill>
            </a:endParaRPr>
          </a:p>
          <a:p>
            <a:pPr algn="l"/>
            <a:endParaRPr lang="en-US" sz="2100" b="0" i="1" dirty="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6" y="228600"/>
            <a:ext cx="2652325" cy="914400"/>
          </a:xfrm>
          <a:prstGeom prst="rect">
            <a:avLst/>
          </a:prstGeom>
        </p:spPr>
      </p:pic>
      <p:sp>
        <p:nvSpPr>
          <p:cNvPr id="14" name="TextBox 13"/>
          <p:cNvSpPr txBox="1"/>
          <p:nvPr userDrawn="1"/>
        </p:nvSpPr>
        <p:spPr>
          <a:xfrm>
            <a:off x="-1668146" y="4928188"/>
            <a:ext cx="184731" cy="300082"/>
          </a:xfrm>
          <a:prstGeom prst="rect">
            <a:avLst/>
          </a:prstGeom>
          <a:noFill/>
        </p:spPr>
        <p:txBody>
          <a:bodyPr wrap="none" rtlCol="0">
            <a:spAutoFit/>
          </a:bodyPr>
          <a:lstStyle/>
          <a:p>
            <a:endParaRPr lang="en-US" sz="1350" dirty="0">
              <a:solidFill>
                <a:prstClr val="black"/>
              </a:solidFill>
            </a:endParaRPr>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6" y="228600"/>
            <a:ext cx="2652325" cy="914400"/>
          </a:xfrm>
          <a:prstGeom prst="rect">
            <a:avLst/>
          </a:prstGeom>
        </p:spPr>
      </p:pic>
    </p:spTree>
    <p:extLst>
      <p:ext uri="{BB962C8B-B14F-4D97-AF65-F5344CB8AC3E}">
        <p14:creationId xmlns:p14="http://schemas.microsoft.com/office/powerpoint/2010/main" val="3593723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731" cy="300082"/>
          </a:xfrm>
          <a:prstGeom prst="rect">
            <a:avLst/>
          </a:prstGeom>
          <a:noFill/>
        </p:spPr>
        <p:txBody>
          <a:bodyPr wrap="none" rtlCol="0">
            <a:spAutoFit/>
          </a:bodyPr>
          <a:lstStyle/>
          <a:p>
            <a:endParaRPr lang="en-US" sz="1350" dirty="0">
              <a:solidFill>
                <a:prstClr val="black"/>
              </a:solidFill>
            </a:endParaRPr>
          </a:p>
        </p:txBody>
      </p:sp>
      <p:sp>
        <p:nvSpPr>
          <p:cNvPr id="12" name="Title 7"/>
          <p:cNvSpPr>
            <a:spLocks noGrp="1"/>
          </p:cNvSpPr>
          <p:nvPr>
            <p:ph type="title"/>
          </p:nvPr>
        </p:nvSpPr>
        <p:spPr>
          <a:xfrm>
            <a:off x="-76200" y="-28738"/>
            <a:ext cx="9244148" cy="1447800"/>
          </a:xfrm>
        </p:spPr>
        <p:txBody>
          <a:bodyPr/>
          <a:lstStyle/>
          <a:p>
            <a:r>
              <a:rPr lang="en-US" dirty="0"/>
              <a:t>Click to edit Master title style</a:t>
            </a:r>
          </a:p>
        </p:txBody>
      </p:sp>
      <p:sp>
        <p:nvSpPr>
          <p:cNvPr id="8" name="TextBox 7"/>
          <p:cNvSpPr txBox="1"/>
          <p:nvPr userDrawn="1"/>
        </p:nvSpPr>
        <p:spPr>
          <a:xfrm>
            <a:off x="-1668146" y="4928188"/>
            <a:ext cx="184731" cy="300082"/>
          </a:xfrm>
          <a:prstGeom prst="rect">
            <a:avLst/>
          </a:prstGeom>
          <a:noFill/>
        </p:spPr>
        <p:txBody>
          <a:bodyPr wrap="none" rtlCol="0">
            <a:spAutoFit/>
          </a:bodyPr>
          <a:lstStyle/>
          <a:p>
            <a:endParaRPr lang="en-US" sz="1350" dirty="0">
              <a:solidFill>
                <a:prstClr val="black"/>
              </a:solidFill>
            </a:endParaRP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5801" y="2133600"/>
            <a:ext cx="7735946" cy="2667000"/>
          </a:xfrm>
          <a:prstGeom prst="rect">
            <a:avLst/>
          </a:prstGeom>
        </p:spPr>
      </p:pic>
      <p:sp>
        <p:nvSpPr>
          <p:cNvPr id="14" name="Text Placeholder 2"/>
          <p:cNvSpPr>
            <a:spLocks noGrp="1"/>
          </p:cNvSpPr>
          <p:nvPr>
            <p:ph type="body" sz="quarter" idx="10" hasCustomPrompt="1"/>
          </p:nvPr>
        </p:nvSpPr>
        <p:spPr>
          <a:xfrm>
            <a:off x="304800" y="5029200"/>
            <a:ext cx="8534400" cy="762000"/>
          </a:xfrm>
        </p:spPr>
        <p:txBody>
          <a:bodyPr>
            <a:normAutofit/>
          </a:bodyPr>
          <a:lstStyle>
            <a:lvl1pPr marL="0" indent="0" algn="l">
              <a:buNone/>
              <a:defRPr sz="1800" b="1" i="1">
                <a:solidFill>
                  <a:srgbClr val="084A9C"/>
                </a:solidFill>
              </a:defRPr>
            </a:lvl1pPr>
          </a:lstStyle>
          <a:p>
            <a:pPr algn="l"/>
            <a:r>
              <a:rPr lang="en-US" sz="1800" b="1" i="1" dirty="0">
                <a:solidFill>
                  <a:srgbClr val="084A9C"/>
                </a:solidFill>
              </a:rPr>
              <a:t>Subtitle</a:t>
            </a:r>
          </a:p>
          <a:p>
            <a:pPr algn="l"/>
            <a:endParaRPr lang="en-US" sz="2100" b="0" i="1" dirty="0">
              <a:solidFill>
                <a:srgbClr val="084A9C"/>
              </a:solidFill>
            </a:endParaRPr>
          </a:p>
        </p:txBody>
      </p:sp>
      <p:sp>
        <p:nvSpPr>
          <p:cNvPr id="15" name="Text Placeholder 2"/>
          <p:cNvSpPr>
            <a:spLocks noGrp="1"/>
          </p:cNvSpPr>
          <p:nvPr>
            <p:ph type="body" sz="quarter" idx="11" hasCustomPrompt="1"/>
          </p:nvPr>
        </p:nvSpPr>
        <p:spPr>
          <a:xfrm>
            <a:off x="304800" y="5867400"/>
            <a:ext cx="8534400" cy="685800"/>
          </a:xfrm>
        </p:spPr>
        <p:txBody>
          <a:bodyPr>
            <a:normAutofit/>
          </a:bodyPr>
          <a:lstStyle>
            <a:lvl1pPr marL="0" indent="0" algn="l">
              <a:buNone/>
              <a:defRPr sz="1800" b="1" i="1">
                <a:solidFill>
                  <a:srgbClr val="084A9C"/>
                </a:solidFill>
              </a:defRPr>
            </a:lvl1pPr>
          </a:lstStyle>
          <a:p>
            <a:pPr algn="l"/>
            <a:r>
              <a:rPr lang="en-US" sz="1800" b="0" i="1" dirty="0">
                <a:solidFill>
                  <a:srgbClr val="084A9C"/>
                </a:solidFill>
              </a:rPr>
              <a:t>Presenter/Date</a:t>
            </a:r>
            <a:endParaRPr lang="en-US" sz="2100" b="0" i="1" dirty="0">
              <a:solidFill>
                <a:srgbClr val="084A9C"/>
              </a:solidFill>
            </a:endParaRPr>
          </a:p>
        </p:txBody>
      </p:sp>
    </p:spTree>
    <p:extLst>
      <p:ext uri="{BB962C8B-B14F-4D97-AF65-F5344CB8AC3E}">
        <p14:creationId xmlns:p14="http://schemas.microsoft.com/office/powerpoint/2010/main" val="897825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a:t>Click to edit Master title style</a:t>
            </a:r>
            <a:endParaRPr lang="en-US" dirty="0"/>
          </a:p>
        </p:txBody>
      </p:sp>
      <p:sp>
        <p:nvSpPr>
          <p:cNvPr id="8" name="Date Placeholder 7"/>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solidFill>
                <a:prstClr val="black">
                  <a:tint val="75000"/>
                </a:prstClr>
              </a:solidFill>
            </a:endParaRPr>
          </a:p>
        </p:txBody>
      </p:sp>
      <p:sp>
        <p:nvSpPr>
          <p:cNvPr id="10" name="Slide Number Placeholder 9"/>
          <p:cNvSpPr>
            <a:spLocks noGrp="1"/>
          </p:cNvSpPr>
          <p:nvPr>
            <p:ph type="sldNum" sz="quarter" idx="4"/>
          </p:nvPr>
        </p:nvSpPr>
        <p:spPr>
          <a:xfrm>
            <a:off x="7772400" y="6324602"/>
            <a:ext cx="990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fld id="{E8555075-F7D8-774D-92CE-0FFE5404D3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242672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700" r:id="rId13"/>
  </p:sldLayoutIdLst>
  <p:hf sldNum="0" hdr="0" ftr="0" dt="0"/>
  <p:txStyles>
    <p:titleStyle>
      <a:lvl1pPr indent="0" algn="ctr" defTabSz="685800" rtl="0" eaLnBrk="1" latinLnBrk="0" hangingPunct="1">
        <a:spcBef>
          <a:spcPts val="0"/>
        </a:spcBef>
        <a:buNone/>
        <a:defRPr sz="3300" b="1"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a:t>Click to edit Master title style</a:t>
            </a:r>
            <a:endParaRPr lang="en-US" dirty="0"/>
          </a:p>
        </p:txBody>
      </p:sp>
      <p:sp>
        <p:nvSpPr>
          <p:cNvPr id="8" name="Date Placeholder 7"/>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solidFill>
                <a:prstClr val="black">
                  <a:tint val="75000"/>
                </a:prstClr>
              </a:solidFill>
            </a:endParaRPr>
          </a:p>
        </p:txBody>
      </p:sp>
      <p:sp>
        <p:nvSpPr>
          <p:cNvPr id="10" name="Slide Number Placeholder 9"/>
          <p:cNvSpPr>
            <a:spLocks noGrp="1"/>
          </p:cNvSpPr>
          <p:nvPr>
            <p:ph type="sldNum" sz="quarter" idx="4"/>
          </p:nvPr>
        </p:nvSpPr>
        <p:spPr>
          <a:xfrm>
            <a:off x="7772400" y="6324602"/>
            <a:ext cx="990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fld id="{E8555075-F7D8-774D-92CE-0FFE5404D3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306318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hf sldNum="0" hdr="0" ftr="0" dt="0"/>
  <p:txStyles>
    <p:titleStyle>
      <a:lvl1pPr indent="0" algn="ctr" defTabSz="685800" rtl="0" eaLnBrk="1" latinLnBrk="0" hangingPunct="1">
        <a:spcBef>
          <a:spcPts val="0"/>
        </a:spcBef>
        <a:buNone/>
        <a:defRPr sz="3300" b="1"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1.jpeg"/><Relationship Id="rId4" Type="http://schemas.openxmlformats.org/officeDocument/2006/relationships/image" Target="cid:image001.png@01CD64D9.79B4B820"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3" Type="http://schemas.openxmlformats.org/officeDocument/2006/relationships/hyperlink" Target="https://www.cms.gov/Medicare/Provider-Enrollment-and-Certification/SurveyCertEmergPrep/index.html" TargetMode="External"/><Relationship Id="rId2" Type="http://schemas.openxmlformats.org/officeDocument/2006/relationships/notesSlide" Target="../notesSlides/notesSlide18.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6.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3" Type="http://schemas.openxmlformats.org/officeDocument/2006/relationships/hyperlink" Target="mailto:SCGEmergencyPrep@cms.hhs.gov" TargetMode="External"/><Relationship Id="rId2" Type="http://schemas.openxmlformats.org/officeDocument/2006/relationships/notesSlide" Target="../notesSlides/notesSlide30.xml"/><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8" Type="http://schemas.openxmlformats.org/officeDocument/2006/relationships/hyperlink" Target="mailto:David.Lum@cms.hhs.gov" TargetMode="External"/><Relationship Id="rId3" Type="http://schemas.openxmlformats.org/officeDocument/2006/relationships/image" Target="../media/image13.png"/><Relationship Id="rId7" Type="http://schemas.openxmlformats.org/officeDocument/2006/relationships/hyperlink" Target="mailto:Karen.Fuller@cms.hhs.gov" TargetMode="External"/><Relationship Id="rId2" Type="http://schemas.openxmlformats.org/officeDocument/2006/relationships/notesSlide" Target="../notesSlides/notesSlide31.xml"/><Relationship Id="rId1" Type="http://schemas.openxmlformats.org/officeDocument/2006/relationships/slideLayout" Target="../slideLayouts/slideLayout13.xml"/><Relationship Id="rId6" Type="http://schemas.openxmlformats.org/officeDocument/2006/relationships/hyperlink" Target="mailto:Steven.Chickering@cms.hhs.gov" TargetMode="External"/><Relationship Id="rId5" Type="http://schemas.openxmlformats.org/officeDocument/2006/relationships/hyperlink" Target="mailto:Sandra.Pace@cms.hhs.gov" TargetMode="Externa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id:image001.png@01CD5067.E644E22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28600" y="225425"/>
            <a:ext cx="264001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1"/>
          <p:cNvSpPr txBox="1">
            <a:spLocks/>
          </p:cNvSpPr>
          <p:nvPr/>
        </p:nvSpPr>
        <p:spPr bwMode="auto">
          <a:xfrm>
            <a:off x="0" y="1371600"/>
            <a:ext cx="9144000" cy="266700"/>
          </a:xfrm>
          <a:prstGeom prst="rect">
            <a:avLst/>
          </a:prstGeom>
          <a:solidFill>
            <a:srgbClr val="FFD004"/>
          </a:solidFill>
          <a:ln>
            <a:noFill/>
          </a:ln>
          <a:effectLst>
            <a:outerShdw dist="76200" dir="5639981" algn="tl" rotWithShape="0">
              <a:srgbClr val="084A9C"/>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US" altLang="en-US" sz="2800" b="1">
              <a:solidFill>
                <a:srgbClr val="000000"/>
              </a:solidFill>
            </a:endParaRPr>
          </a:p>
        </p:txBody>
      </p:sp>
      <p:sp>
        <p:nvSpPr>
          <p:cNvPr id="3076" name="TextBox 3"/>
          <p:cNvSpPr txBox="1">
            <a:spLocks noChangeArrowheads="1"/>
          </p:cNvSpPr>
          <p:nvPr/>
        </p:nvSpPr>
        <p:spPr bwMode="auto">
          <a:xfrm>
            <a:off x="381000" y="1981200"/>
            <a:ext cx="83820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sz="4400" smtClean="0"/>
              <a:t>Disaster Planning for California Hospitals</a:t>
            </a:r>
          </a:p>
          <a:p>
            <a:pPr algn="ctr"/>
            <a:r>
              <a:rPr lang="en-US" sz="4400" smtClean="0"/>
              <a:t>September </a:t>
            </a:r>
            <a:r>
              <a:rPr lang="en-US" sz="4400" dirty="0" smtClean="0"/>
              <a:t>2017</a:t>
            </a:r>
            <a:endParaRPr lang="en-US" altLang="en-US" sz="1000" b="1" dirty="0">
              <a:solidFill>
                <a:srgbClr val="000000"/>
              </a:solidFill>
            </a:endParaRPr>
          </a:p>
          <a:p>
            <a:pPr algn="ctr" eaLnBrk="1" hangingPunct="1"/>
            <a:r>
              <a:rPr lang="en-US" altLang="en-US" sz="3600" b="1" dirty="0" smtClean="0">
                <a:solidFill>
                  <a:srgbClr val="000000"/>
                </a:solidFill>
              </a:rPr>
              <a:t>Emergency Preparedness</a:t>
            </a:r>
            <a:r>
              <a:rPr lang="en-US" altLang="en-US" sz="3600" b="1" dirty="0">
                <a:solidFill>
                  <a:srgbClr val="000000"/>
                </a:solidFill>
              </a:rPr>
              <a:t> </a:t>
            </a:r>
            <a:r>
              <a:rPr lang="en-US" altLang="en-US" sz="3600" b="1" dirty="0" smtClean="0">
                <a:solidFill>
                  <a:srgbClr val="000000"/>
                </a:solidFill>
              </a:rPr>
              <a:t>Final Rule</a:t>
            </a:r>
            <a:endParaRPr lang="en-US" altLang="en-US" sz="3600" b="1" dirty="0">
              <a:solidFill>
                <a:srgbClr val="000000"/>
              </a:solidFill>
            </a:endParaRPr>
          </a:p>
        </p:txBody>
      </p:sp>
      <p:sp>
        <p:nvSpPr>
          <p:cNvPr id="3077" name="TextBox 1"/>
          <p:cNvSpPr txBox="1">
            <a:spLocks noChangeArrowheads="1"/>
          </p:cNvSpPr>
          <p:nvPr/>
        </p:nvSpPr>
        <p:spPr bwMode="auto">
          <a:xfrm>
            <a:off x="2590800" y="5562600"/>
            <a:ext cx="6400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dirty="0">
                <a:solidFill>
                  <a:srgbClr val="000000"/>
                </a:solidFill>
              </a:rPr>
              <a:t>Prepared by the Centers for Medicare &amp; Medicaid Services (CMS), </a:t>
            </a:r>
            <a:r>
              <a:rPr lang="en-US" altLang="en-US" dirty="0" smtClean="0">
                <a:solidFill>
                  <a:srgbClr val="000000"/>
                </a:solidFill>
              </a:rPr>
              <a:t>Western Division of Survey </a:t>
            </a:r>
            <a:r>
              <a:rPr lang="en-US" altLang="en-US" dirty="0">
                <a:solidFill>
                  <a:srgbClr val="000000"/>
                </a:solidFill>
              </a:rPr>
              <a:t>&amp; Certification </a:t>
            </a:r>
            <a:r>
              <a:rPr lang="en-US" altLang="en-US" dirty="0" smtClean="0">
                <a:solidFill>
                  <a:srgbClr val="000000"/>
                </a:solidFill>
              </a:rPr>
              <a:t>Group</a:t>
            </a:r>
            <a:endParaRPr lang="en-US" altLang="en-US" dirty="0">
              <a:solidFill>
                <a:srgbClr val="000000"/>
              </a:solidFill>
            </a:endParaRPr>
          </a:p>
        </p:txBody>
      </p:sp>
      <p:pic>
        <p:nvPicPr>
          <p:cNvPr id="3078" name="Picture 2" descr="http://www.homestead.com/~media/elements/Clipart/office/meetin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222250"/>
            <a:ext cx="2206625"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1A0E9E16-EAA0-4294-837D-7A332FAD358D}" type="slidenum">
              <a:rPr lang="en-US" smtClean="0"/>
              <a:t>1</a:t>
            </a:fld>
            <a:endParaRPr lang="en-US"/>
          </a:p>
        </p:txBody>
      </p:sp>
    </p:spTree>
    <p:extLst>
      <p:ext uri="{BB962C8B-B14F-4D97-AF65-F5344CB8AC3E}">
        <p14:creationId xmlns:p14="http://schemas.microsoft.com/office/powerpoint/2010/main" val="35012191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&amp; Testing Program Definitions</a:t>
            </a:r>
            <a:endParaRPr lang="en-US" dirty="0"/>
          </a:p>
        </p:txBody>
      </p:sp>
      <p:sp>
        <p:nvSpPr>
          <p:cNvPr id="3" name="Text Placeholder 2"/>
          <p:cNvSpPr>
            <a:spLocks noGrp="1"/>
          </p:cNvSpPr>
          <p:nvPr>
            <p:ph type="body" sz="quarter" idx="10"/>
          </p:nvPr>
        </p:nvSpPr>
        <p:spPr>
          <a:xfrm>
            <a:off x="352425" y="880946"/>
            <a:ext cx="8467725" cy="5140420"/>
          </a:xfrm>
        </p:spPr>
        <p:txBody>
          <a:bodyPr>
            <a:normAutofit/>
          </a:bodyPr>
          <a:lstStyle/>
          <a:p>
            <a:r>
              <a:rPr lang="en-US" sz="2300" b="1" dirty="0">
                <a:latin typeface="Arial" panose="020B0604020202020204" pitchFamily="34" charset="0"/>
                <a:cs typeface="Arial" panose="020B0604020202020204" pitchFamily="34" charset="0"/>
              </a:rPr>
              <a:t>Facility-Based: </a:t>
            </a:r>
            <a:r>
              <a:rPr lang="en-US" sz="2300" dirty="0">
                <a:latin typeface="Arial" panose="020B0604020202020204" pitchFamily="34" charset="0"/>
                <a:cs typeface="Arial" panose="020B0604020202020204" pitchFamily="34" charset="0"/>
              </a:rPr>
              <a:t>When discussing the terms “all-hazards approach” and facility-based risk assessments, we consider the term “facility-based” to mean that the emergency preparedness program is specific to the facility. Facility-based includes, but is not limited to, hazards specific to a facility based on the geographic location; Patient/Resident/Client population; facility type and potential surrounding community assets (i.e. rural area versus a large metropolitan area</a:t>
            </a:r>
            <a:r>
              <a:rPr lang="en-US" sz="2300" dirty="0" smtClean="0">
                <a:latin typeface="Arial" panose="020B0604020202020204" pitchFamily="34" charset="0"/>
                <a:cs typeface="Arial" panose="020B0604020202020204" pitchFamily="34" charset="0"/>
              </a:rPr>
              <a:t>).</a:t>
            </a:r>
          </a:p>
          <a:p>
            <a:pPr marL="0" indent="0">
              <a:buNone/>
            </a:pPr>
            <a:endParaRPr lang="en-US" sz="2300" dirty="0" smtClean="0">
              <a:latin typeface="Arial" panose="020B0604020202020204" pitchFamily="34" charset="0"/>
              <a:cs typeface="Arial" panose="020B0604020202020204" pitchFamily="34" charset="0"/>
            </a:endParaRPr>
          </a:p>
          <a:p>
            <a:r>
              <a:rPr lang="en-US" sz="2300" b="1" dirty="0">
                <a:latin typeface="Arial" panose="020B0604020202020204" pitchFamily="34" charset="0"/>
                <a:cs typeface="Arial" panose="020B0604020202020204" pitchFamily="34" charset="0"/>
              </a:rPr>
              <a:t>Full-Scale Exercise: </a:t>
            </a:r>
            <a:r>
              <a:rPr lang="en-US" sz="2300" dirty="0">
                <a:latin typeface="Arial" panose="020B0604020202020204" pitchFamily="34" charset="0"/>
                <a:cs typeface="Arial" panose="020B0604020202020204" pitchFamily="34" charset="0"/>
              </a:rPr>
              <a:t>A full scale exercise is a multi-agency, multijurisdictional, multi-discipline exercise involving functional (for example, joint field office, emergency operation centers, etc.) and ‘‘boots on the ground’’ response (for example, firefighters decontaminating mock victims).</a:t>
            </a:r>
          </a:p>
        </p:txBody>
      </p:sp>
      <p:sp>
        <p:nvSpPr>
          <p:cNvPr id="4" name="Slide Number Placeholder 3" descr="Slide number 5" title="Slide number 5"/>
          <p:cNvSpPr txBox="1">
            <a:spLocks/>
          </p:cNvSpPr>
          <p:nvPr/>
        </p:nvSpPr>
        <p:spPr>
          <a:xfrm>
            <a:off x="6818240" y="6396106"/>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2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B871B24-33B6-4F76-80B1-31165BDE4A7A}" type="slidenum">
              <a:rPr lang="en-US" smtClean="0">
                <a:latin typeface="Arial" panose="020B0604020202020204" pitchFamily="34" charset="0"/>
                <a:cs typeface="Arial" panose="020B0604020202020204" pitchFamily="34" charset="0"/>
              </a:rPr>
              <a:t>10</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9664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&amp; Testing Program Definitions</a:t>
            </a:r>
            <a:endParaRPr lang="en-US" dirty="0"/>
          </a:p>
        </p:txBody>
      </p:sp>
      <p:sp>
        <p:nvSpPr>
          <p:cNvPr id="3" name="Text Placeholder 2"/>
          <p:cNvSpPr>
            <a:spLocks noGrp="1"/>
          </p:cNvSpPr>
          <p:nvPr>
            <p:ph type="body" sz="quarter" idx="10"/>
          </p:nvPr>
        </p:nvSpPr>
        <p:spPr>
          <a:xfrm>
            <a:off x="352425" y="880946"/>
            <a:ext cx="8467725" cy="5140420"/>
          </a:xfrm>
        </p:spPr>
        <p:txBody>
          <a:bodyPr>
            <a:normAutofit/>
          </a:bodyPr>
          <a:lstStyle/>
          <a:p>
            <a:endParaRPr lang="en-US" sz="2300" b="1" dirty="0" smtClean="0">
              <a:latin typeface="Arial" panose="020B0604020202020204" pitchFamily="34" charset="0"/>
              <a:cs typeface="Arial" panose="020B0604020202020204" pitchFamily="34" charset="0"/>
            </a:endParaRPr>
          </a:p>
          <a:p>
            <a:r>
              <a:rPr lang="en-US" sz="2300" b="1" dirty="0" smtClean="0">
                <a:latin typeface="Arial" panose="020B0604020202020204" pitchFamily="34" charset="0"/>
                <a:cs typeface="Arial" panose="020B0604020202020204" pitchFamily="34" charset="0"/>
              </a:rPr>
              <a:t>Table-top </a:t>
            </a:r>
            <a:r>
              <a:rPr lang="en-US" sz="2300" b="1" dirty="0">
                <a:latin typeface="Arial" panose="020B0604020202020204" pitchFamily="34" charset="0"/>
                <a:cs typeface="Arial" panose="020B0604020202020204" pitchFamily="34" charset="0"/>
              </a:rPr>
              <a:t>Exercise (TTX): </a:t>
            </a:r>
            <a:r>
              <a:rPr lang="en-US" sz="2300" dirty="0">
                <a:latin typeface="Arial" panose="020B0604020202020204" pitchFamily="34" charset="0"/>
                <a:cs typeface="Arial" panose="020B0604020202020204" pitchFamily="34" charset="0"/>
              </a:rPr>
              <a:t>A table-top exercise is a group discussion led by a facilitator, using narrated, clinically-relevant emergency scenario, and a set of problem statements, </a:t>
            </a:r>
            <a:r>
              <a:rPr lang="en-US" sz="2300" dirty="0" smtClean="0">
                <a:latin typeface="Arial" panose="020B0604020202020204" pitchFamily="34" charset="0"/>
                <a:cs typeface="Arial" panose="020B0604020202020204" pitchFamily="34" charset="0"/>
              </a:rPr>
              <a:t>directed messages</a:t>
            </a:r>
            <a:r>
              <a:rPr lang="en-US" sz="2300" dirty="0">
                <a:latin typeface="Arial" panose="020B0604020202020204" pitchFamily="34" charset="0"/>
                <a:cs typeface="Arial" panose="020B0604020202020204" pitchFamily="34" charset="0"/>
              </a:rPr>
              <a:t>, or prepared questions designed to challenge an emergency plan. It involves key personnel discussing simulated scenarios, including computer-simulated exercises, in an informal setting. TTXs can be used to assess plans, policies, and procedures</a:t>
            </a:r>
            <a:r>
              <a:rPr lang="en-US" sz="2300" dirty="0" smtClean="0">
                <a:latin typeface="Arial" panose="020B0604020202020204" pitchFamily="34" charset="0"/>
                <a:cs typeface="Arial" panose="020B0604020202020204" pitchFamily="34" charset="0"/>
              </a:rPr>
              <a:t>.</a:t>
            </a:r>
          </a:p>
        </p:txBody>
      </p:sp>
      <p:sp>
        <p:nvSpPr>
          <p:cNvPr id="4" name="Slide Number Placeholder 3" descr="Slide number 5" title="Slide number 5"/>
          <p:cNvSpPr txBox="1">
            <a:spLocks/>
          </p:cNvSpPr>
          <p:nvPr/>
        </p:nvSpPr>
        <p:spPr>
          <a:xfrm>
            <a:off x="6818240" y="6396106"/>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2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CEEE3FC-C4F5-4678-A199-CCF6BC65DB21}" type="slidenum">
              <a:rPr lang="en-US" smtClean="0">
                <a:latin typeface="Arial" panose="020B0604020202020204" pitchFamily="34" charset="0"/>
                <a:cs typeface="Arial" panose="020B0604020202020204" pitchFamily="34" charset="0"/>
              </a:rPr>
              <a:t>11</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7008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Exercises and “Annual” Requirement</a:t>
            </a:r>
          </a:p>
        </p:txBody>
      </p:sp>
      <p:sp>
        <p:nvSpPr>
          <p:cNvPr id="3" name="Text Placeholder 2"/>
          <p:cNvSpPr>
            <a:spLocks noGrp="1"/>
          </p:cNvSpPr>
          <p:nvPr>
            <p:ph type="body" sz="quarter" idx="10"/>
          </p:nvPr>
        </p:nvSpPr>
        <p:spPr/>
        <p:txBody>
          <a:bodyPr/>
          <a:lstStyle/>
          <a:p>
            <a:r>
              <a:rPr lang="en-US" b="1" dirty="0"/>
              <a:t>Question</a:t>
            </a:r>
            <a:r>
              <a:rPr lang="en-US" dirty="0"/>
              <a:t>: If a state or local emergency response agency conducts its annual emergency preparedness exercise the 3rd week of November 2017 (past the CMS implementation date of November 15, 2017), will a facility be out of compliance if it does not participate in a full-scale community based exercise by November 15, 2017, but instead participates in the state/local exercise during the third week of November 2017?</a:t>
            </a:r>
          </a:p>
        </p:txBody>
      </p:sp>
    </p:spTree>
    <p:extLst>
      <p:ext uri="{BB962C8B-B14F-4D97-AF65-F5344CB8AC3E}">
        <p14:creationId xmlns:p14="http://schemas.microsoft.com/office/powerpoint/2010/main" val="11947521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Exercises and “Annual” Requirement</a:t>
            </a:r>
          </a:p>
        </p:txBody>
      </p:sp>
      <p:sp>
        <p:nvSpPr>
          <p:cNvPr id="3" name="Text Placeholder 2"/>
          <p:cNvSpPr>
            <a:spLocks noGrp="1"/>
          </p:cNvSpPr>
          <p:nvPr>
            <p:ph type="body" sz="quarter" idx="10"/>
          </p:nvPr>
        </p:nvSpPr>
        <p:spPr/>
        <p:txBody>
          <a:bodyPr>
            <a:normAutofit fontScale="92500"/>
          </a:bodyPr>
          <a:lstStyle/>
          <a:p>
            <a:r>
              <a:rPr lang="en-US" b="1" dirty="0"/>
              <a:t>Answer: </a:t>
            </a:r>
            <a:r>
              <a:rPr lang="en-US" dirty="0"/>
              <a:t>Facilities </a:t>
            </a:r>
            <a:r>
              <a:rPr lang="en-US" dirty="0" smtClean="0"/>
              <a:t>would </a:t>
            </a:r>
            <a:r>
              <a:rPr lang="en-US" dirty="0"/>
              <a:t>be out of compliance.  </a:t>
            </a:r>
          </a:p>
          <a:p>
            <a:endParaRPr lang="en-US" dirty="0"/>
          </a:p>
          <a:p>
            <a:r>
              <a:rPr lang="en-US" dirty="0"/>
              <a:t>Surveyors will likely cite the non-compliance as standard-level non-compliance (Level C for Long Term Care facilities) in this first year as modified enforcement. As with any other non-compliance, the facility would submit an acceptable plan of correction which would include plans to participate in the required training exercises.  Facilities will be expected to demonstrate to surveyors that it has completed 2 of the required training exercises within the previous 12 months, or between November 15th and November 15th of the following year. </a:t>
            </a:r>
          </a:p>
          <a:p>
            <a:endParaRPr lang="en-US" dirty="0"/>
          </a:p>
          <a:p>
            <a:endParaRPr lang="en-US" dirty="0"/>
          </a:p>
        </p:txBody>
      </p:sp>
    </p:spTree>
    <p:extLst>
      <p:ext uri="{BB962C8B-B14F-4D97-AF65-F5344CB8AC3E}">
        <p14:creationId xmlns:p14="http://schemas.microsoft.com/office/powerpoint/2010/main" val="3459584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Final Rule- There are Requirements Which Vary </a:t>
            </a:r>
            <a:r>
              <a:rPr lang="en-US" dirty="0">
                <a:latin typeface="Arial" panose="020B0604020202020204" pitchFamily="34" charset="0"/>
                <a:cs typeface="Arial" panose="020B0604020202020204" pitchFamily="34" charset="0"/>
              </a:rPr>
              <a:t>by Provider Type</a:t>
            </a:r>
          </a:p>
        </p:txBody>
      </p:sp>
      <p:sp>
        <p:nvSpPr>
          <p:cNvPr id="3" name="Text Placeholder 2"/>
          <p:cNvSpPr>
            <a:spLocks noGrp="1"/>
          </p:cNvSpPr>
          <p:nvPr>
            <p:ph type="body" sz="quarter" idx="10"/>
          </p:nvPr>
        </p:nvSpPr>
        <p:spPr/>
        <p:txBody>
          <a:bodyPr>
            <a:normAutofit lnSpcReduction="10000"/>
          </a:bodyPr>
          <a:lstStyle/>
          <a:p>
            <a:r>
              <a:rPr lang="en-US" dirty="0">
                <a:latin typeface="Arial" panose="020B0604020202020204" pitchFamily="34" charset="0"/>
                <a:cs typeface="Arial" panose="020B0604020202020204" pitchFamily="34" charset="0"/>
              </a:rPr>
              <a:t>Outpatient providers </a:t>
            </a:r>
            <a:r>
              <a:rPr lang="en-US" dirty="0" smtClean="0">
                <a:latin typeface="Arial" panose="020B0604020202020204" pitchFamily="34" charset="0"/>
                <a:cs typeface="Arial" panose="020B0604020202020204" pitchFamily="34" charset="0"/>
              </a:rPr>
              <a:t>are not required </a:t>
            </a:r>
            <a:r>
              <a:rPr lang="en-US" dirty="0">
                <a:latin typeface="Arial" panose="020B0604020202020204" pitchFamily="34" charset="0"/>
                <a:cs typeface="Arial" panose="020B0604020202020204" pitchFamily="34" charset="0"/>
              </a:rPr>
              <a:t>to have policies and procedures for the provision of subsistence needs.</a:t>
            </a:r>
          </a:p>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Home health agencies and hospices required to inform officials of patients in need of evacuation.</a:t>
            </a:r>
          </a:p>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Long-term care and psychiatric residential treatment facilities must share information from the emergency plan with residents and family members or representatives.  </a:t>
            </a:r>
          </a:p>
          <a:p>
            <a:endParaRPr lang="en-US" dirty="0">
              <a:latin typeface="Arial" panose="020B0604020202020204" pitchFamily="34" charset="0"/>
              <a:cs typeface="Arial" panose="020B0604020202020204" pitchFamily="34" charset="0"/>
            </a:endParaRPr>
          </a:p>
        </p:txBody>
      </p:sp>
      <p:sp>
        <p:nvSpPr>
          <p:cNvPr id="4" name="Slide Number Placeholder 3" descr="Slide number 5" title="Slide number 5"/>
          <p:cNvSpPr txBox="1">
            <a:spLocks/>
          </p:cNvSpPr>
          <p:nvPr/>
        </p:nvSpPr>
        <p:spPr>
          <a:xfrm>
            <a:off x="6818240" y="6396106"/>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2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prstClr val="white"/>
                </a:solidFill>
                <a:latin typeface="Arial" panose="020B0604020202020204" pitchFamily="34" charset="0"/>
                <a:cs typeface="Arial" panose="020B0604020202020204" pitchFamily="34" charset="0"/>
              </a:rPr>
              <a:t>14</a:t>
            </a:r>
          </a:p>
        </p:txBody>
      </p:sp>
    </p:spTree>
    <p:extLst>
      <p:ext uri="{BB962C8B-B14F-4D97-AF65-F5344CB8AC3E}">
        <p14:creationId xmlns:p14="http://schemas.microsoft.com/office/powerpoint/2010/main" val="3988970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Arial" panose="020B0604020202020204" pitchFamily="34" charset="0"/>
                <a:cs typeface="Arial" panose="020B0604020202020204" pitchFamily="34" charset="0"/>
              </a:rPr>
              <a:t>Temperature Controls and </a:t>
            </a:r>
            <a:br>
              <a:rPr lang="en-US" sz="3200" dirty="0" smtClean="0">
                <a:latin typeface="Arial" panose="020B0604020202020204" pitchFamily="34" charset="0"/>
                <a:cs typeface="Arial" panose="020B0604020202020204" pitchFamily="34" charset="0"/>
              </a:rPr>
            </a:br>
            <a:r>
              <a:rPr lang="en-US" sz="3200" dirty="0" smtClean="0">
                <a:latin typeface="Arial" panose="020B0604020202020204" pitchFamily="34" charset="0"/>
                <a:cs typeface="Arial" panose="020B0604020202020204" pitchFamily="34" charset="0"/>
              </a:rPr>
              <a:t>Emergency </a:t>
            </a:r>
            <a:r>
              <a:rPr lang="en-US" sz="3200" dirty="0">
                <a:latin typeface="Arial" panose="020B0604020202020204" pitchFamily="34" charset="0"/>
                <a:cs typeface="Arial" panose="020B0604020202020204" pitchFamily="34" charset="0"/>
              </a:rPr>
              <a:t>and Standby Power Systems</a:t>
            </a:r>
          </a:p>
        </p:txBody>
      </p:sp>
      <p:sp>
        <p:nvSpPr>
          <p:cNvPr id="3" name="Text Placeholder 2"/>
          <p:cNvSpPr>
            <a:spLocks noGrp="1"/>
          </p:cNvSpPr>
          <p:nvPr>
            <p:ph type="body" sz="quarter" idx="10"/>
          </p:nvPr>
        </p:nvSpPr>
        <p:spPr/>
        <p:txBody>
          <a:bodyPr>
            <a:normAutofit/>
          </a:bodyPr>
          <a:lstStyle/>
          <a:p>
            <a:pPr lvl="0"/>
            <a:r>
              <a:rPr lang="en-US" dirty="0" smtClean="0">
                <a:latin typeface="Arial" panose="020B0604020202020204" pitchFamily="34" charset="0"/>
                <a:cs typeface="Arial" panose="020B0604020202020204" pitchFamily="34" charset="0"/>
              </a:rPr>
              <a:t>Under the Policies and Procedures, Standard (b) there are requirements for subsistence needs and temperature controls. </a:t>
            </a:r>
          </a:p>
          <a:p>
            <a:pPr lvl="0"/>
            <a:endParaRPr lang="en-US" dirty="0">
              <a:latin typeface="Arial" panose="020B0604020202020204" pitchFamily="34" charset="0"/>
              <a:cs typeface="Arial" panose="020B0604020202020204" pitchFamily="34" charset="0"/>
            </a:endParaRPr>
          </a:p>
          <a:p>
            <a:pPr lvl="0"/>
            <a:r>
              <a:rPr lang="en-US" dirty="0" smtClean="0">
                <a:latin typeface="Arial" panose="020B0604020202020204" pitchFamily="34" charset="0"/>
                <a:cs typeface="Arial" panose="020B0604020202020204" pitchFamily="34" charset="0"/>
              </a:rPr>
              <a:t>Additional </a:t>
            </a:r>
            <a:r>
              <a:rPr lang="en-US" dirty="0">
                <a:latin typeface="Arial" panose="020B0604020202020204" pitchFamily="34" charset="0"/>
                <a:cs typeface="Arial" panose="020B0604020202020204" pitchFamily="34" charset="0"/>
              </a:rPr>
              <a:t>requirements for  hospitals, critical access  hospitals, and long-term care </a:t>
            </a:r>
            <a:r>
              <a:rPr lang="en-US" dirty="0" smtClean="0">
                <a:latin typeface="Arial" panose="020B0604020202020204" pitchFamily="34" charset="0"/>
                <a:cs typeface="Arial" panose="020B0604020202020204" pitchFamily="34" charset="0"/>
              </a:rPr>
              <a:t>facilities are located within the Final Rule under Standard (e) for Emergency Power and Stand-by Systems.</a:t>
            </a: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p>
        </p:txBody>
      </p:sp>
      <p:sp>
        <p:nvSpPr>
          <p:cNvPr id="4" name="Slide Number Placeholder 3" descr="Slide number 5" title="Slide number 5"/>
          <p:cNvSpPr txBox="1">
            <a:spLocks/>
          </p:cNvSpPr>
          <p:nvPr/>
        </p:nvSpPr>
        <p:spPr>
          <a:xfrm>
            <a:off x="6818240" y="6396106"/>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2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prstClr val="white"/>
                </a:solidFill>
                <a:latin typeface="Arial" panose="020B0604020202020204" pitchFamily="34" charset="0"/>
                <a:cs typeface="Arial" panose="020B0604020202020204" pitchFamily="34" charset="0"/>
              </a:rPr>
              <a:t>13</a:t>
            </a:r>
          </a:p>
        </p:txBody>
      </p:sp>
    </p:spTree>
    <p:extLst>
      <p:ext uri="{BB962C8B-B14F-4D97-AF65-F5344CB8AC3E}">
        <p14:creationId xmlns:p14="http://schemas.microsoft.com/office/powerpoint/2010/main" val="42255653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we now?</a:t>
            </a:r>
            <a:endParaRPr lang="en-US" dirty="0"/>
          </a:p>
        </p:txBody>
      </p:sp>
      <p:sp>
        <p:nvSpPr>
          <p:cNvPr id="3" name="Text Placeholder 2"/>
          <p:cNvSpPr>
            <a:spLocks noGrp="1"/>
          </p:cNvSpPr>
          <p:nvPr>
            <p:ph type="body" sz="quarter" idx="10"/>
          </p:nvPr>
        </p:nvSpPr>
        <p:spPr/>
        <p:txBody>
          <a:bodyPr/>
          <a:lstStyle/>
          <a:p>
            <a:r>
              <a:rPr lang="en-US" dirty="0" smtClean="0">
                <a:latin typeface="Arial" panose="020B0604020202020204" pitchFamily="34" charset="0"/>
                <a:cs typeface="Arial" panose="020B0604020202020204" pitchFamily="34" charset="0"/>
              </a:rPr>
              <a:t>On September 1, 2017, the surveyor training for emergency preparedness requirements was launched.</a:t>
            </a:r>
          </a:p>
          <a:p>
            <a:pPr marL="0" indent="0">
              <a:buNone/>
            </a:pP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The same training was made accessible to providers and suppliers through the Integrated Surveyor Training Website.</a:t>
            </a:r>
          </a:p>
          <a:p>
            <a:pPr marL="0" indent="0">
              <a:buNone/>
            </a:pP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Facilities will begin to be surveyed after November 15</a:t>
            </a:r>
            <a:r>
              <a:rPr lang="en-US" baseline="30000" dirty="0" smtClean="0">
                <a:latin typeface="Arial" panose="020B0604020202020204" pitchFamily="34" charset="0"/>
                <a:cs typeface="Arial" panose="020B0604020202020204" pitchFamily="34" charset="0"/>
              </a:rPr>
              <a:t>th</a:t>
            </a:r>
            <a:r>
              <a:rPr lang="en-US" dirty="0" smtClean="0">
                <a:latin typeface="Arial" panose="020B0604020202020204" pitchFamily="34" charset="0"/>
                <a:cs typeface="Arial" panose="020B0604020202020204" pitchFamily="34" charset="0"/>
              </a:rPr>
              <a:t>, 2017 in conjunction with scheduled surveys and survey cycles based on their provider types.</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09543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we now?</a:t>
            </a:r>
            <a:endParaRPr lang="en-US" dirty="0"/>
          </a:p>
        </p:txBody>
      </p:sp>
      <p:sp>
        <p:nvSpPr>
          <p:cNvPr id="3" name="Text Placeholder 2"/>
          <p:cNvSpPr>
            <a:spLocks noGrp="1"/>
          </p:cNvSpPr>
          <p:nvPr>
            <p:ph type="body" sz="quarter" idx="10"/>
          </p:nvPr>
        </p:nvSpPr>
        <p:spPr/>
        <p:txBody>
          <a:bodyPr/>
          <a:lstStyle/>
          <a:p>
            <a:r>
              <a:rPr lang="en-US" dirty="0" smtClean="0">
                <a:latin typeface="Arial" panose="020B0604020202020204" pitchFamily="34" charset="0"/>
                <a:cs typeface="Arial" panose="020B0604020202020204" pitchFamily="34" charset="0"/>
              </a:rPr>
              <a:t>The Surveyor Systems</a:t>
            </a:r>
          </a:p>
          <a:p>
            <a:pPr marL="0" indent="0">
              <a:buNone/>
            </a:pPr>
            <a:endParaRPr lang="en-US" dirty="0" smtClean="0">
              <a:latin typeface="Arial" panose="020B0604020202020204" pitchFamily="34" charset="0"/>
              <a:cs typeface="Arial" panose="020B0604020202020204" pitchFamily="34" charset="0"/>
            </a:endParaRPr>
          </a:p>
          <a:p>
            <a:pPr lvl="1"/>
            <a:r>
              <a:rPr lang="en-US" sz="2800" dirty="0" smtClean="0">
                <a:latin typeface="Arial" panose="020B0604020202020204" pitchFamily="34" charset="0"/>
                <a:cs typeface="Arial" panose="020B0604020202020204" pitchFamily="34" charset="0"/>
              </a:rPr>
              <a:t>The new EP Tags will be in ASPEN and the systems beginning November 15, 2017</a:t>
            </a:r>
          </a:p>
          <a:p>
            <a:pPr marL="457200" lvl="1" indent="0">
              <a:buNone/>
            </a:pPr>
            <a:endParaRPr lang="en-US" sz="2800" dirty="0" smtClean="0">
              <a:latin typeface="Arial" panose="020B0604020202020204" pitchFamily="34" charset="0"/>
              <a:cs typeface="Arial" panose="020B0604020202020204" pitchFamily="34" charset="0"/>
            </a:endParaRPr>
          </a:p>
          <a:p>
            <a:pPr lvl="1"/>
            <a:r>
              <a:rPr lang="en-US" sz="2800" dirty="0" smtClean="0">
                <a:latin typeface="Arial" panose="020B0604020202020204" pitchFamily="34" charset="0"/>
                <a:cs typeface="Arial" panose="020B0604020202020204" pitchFamily="34" charset="0"/>
              </a:rPr>
              <a:t>Survey reports for compliance for emergency preparedness will be a separate CMS Form 2567 Statement of Deficiencies BUT be conducted in conjunction with either a LSC or Health Inspection survey</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5367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Compliance</a:t>
            </a:r>
          </a:p>
        </p:txBody>
      </p:sp>
      <p:sp>
        <p:nvSpPr>
          <p:cNvPr id="3" name="Text Placeholder 2"/>
          <p:cNvSpPr>
            <a:spLocks noGrp="1"/>
          </p:cNvSpPr>
          <p:nvPr>
            <p:ph type="body" sz="quarter" idx="10"/>
          </p:nvPr>
        </p:nvSpPr>
        <p:spPr/>
        <p:txBody>
          <a:bodyPr/>
          <a:lstStyle/>
          <a:p>
            <a:r>
              <a:rPr lang="en-US" dirty="0">
                <a:latin typeface="Arial" panose="020B0604020202020204" pitchFamily="34" charset="0"/>
                <a:cs typeface="Arial" panose="020B0604020202020204" pitchFamily="34" charset="0"/>
              </a:rPr>
              <a:t>Facilities are expected to be in compliance with the requirements by 11/15/2017.</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In the event facilities are non-compliant, the same general enforcement procedures will occur as is currently in place for any other conditions or requirements cited for non-compliance.</a:t>
            </a:r>
          </a:p>
          <a:p>
            <a:endParaRPr lang="en-US" dirty="0">
              <a:latin typeface="Arial" panose="020B0604020202020204" pitchFamily="34" charset="0"/>
              <a:cs typeface="Arial" panose="020B0604020202020204" pitchFamily="34" charset="0"/>
            </a:endParaRPr>
          </a:p>
        </p:txBody>
      </p:sp>
      <p:sp>
        <p:nvSpPr>
          <p:cNvPr id="4" name="Slide Number Placeholder 3" descr="Slide number 5" title="Slide number 5"/>
          <p:cNvSpPr txBox="1">
            <a:spLocks/>
          </p:cNvSpPr>
          <p:nvPr/>
        </p:nvSpPr>
        <p:spPr>
          <a:xfrm>
            <a:off x="6818240" y="6396106"/>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2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prstClr val="white"/>
                </a:solidFill>
                <a:latin typeface="Arial" panose="020B0604020202020204" pitchFamily="34" charset="0"/>
                <a:cs typeface="Arial" panose="020B0604020202020204" pitchFamily="34" charset="0"/>
              </a:rPr>
              <a:t>18</a:t>
            </a:r>
          </a:p>
        </p:txBody>
      </p:sp>
    </p:spTree>
    <p:extLst>
      <p:ext uri="{BB962C8B-B14F-4D97-AF65-F5344CB8AC3E}">
        <p14:creationId xmlns:p14="http://schemas.microsoft.com/office/powerpoint/2010/main" val="38795094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The SCG Website</a:t>
            </a:r>
          </a:p>
        </p:txBody>
      </p:sp>
      <p:sp>
        <p:nvSpPr>
          <p:cNvPr id="3" name="Text Placeholder 2"/>
          <p:cNvSpPr>
            <a:spLocks noGrp="1"/>
          </p:cNvSpPr>
          <p:nvPr>
            <p:ph type="body" sz="quarter" idx="10"/>
          </p:nvPr>
        </p:nvSpPr>
        <p:spPr/>
        <p:txBody>
          <a:bodyPr>
            <a:normAutofit/>
          </a:bodyPr>
          <a:lstStyle/>
          <a:p>
            <a:r>
              <a:rPr lang="en-US" dirty="0">
                <a:latin typeface="Arial" panose="020B0604020202020204" pitchFamily="34" charset="0"/>
                <a:cs typeface="Arial" panose="020B0604020202020204" pitchFamily="34" charset="0"/>
              </a:rPr>
              <a:t>Providers and Suppliers should refer to the resources on the CMS website for assistance in developing emergency preparedness plans.</a:t>
            </a:r>
          </a:p>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website also provides important links to additional resources and organizations who can assist.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hlinkClick r:id="rId3"/>
              </a:rPr>
              <a:t>https://www.cms.gov/Medicare/Provider-Enrollment-and-Certification/SurveyCertEmergPrep/index.html</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pPr marL="0" indent="0">
              <a:buNone/>
            </a:pPr>
            <a:endParaRPr lang="en-US" dirty="0"/>
          </a:p>
        </p:txBody>
      </p:sp>
      <p:sp>
        <p:nvSpPr>
          <p:cNvPr id="4" name="Slide Number Placeholder 3" descr="Slide number 5" title="Slide number 5"/>
          <p:cNvSpPr txBox="1">
            <a:spLocks/>
          </p:cNvSpPr>
          <p:nvPr/>
        </p:nvSpPr>
        <p:spPr>
          <a:xfrm>
            <a:off x="6818240" y="6396106"/>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2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prstClr val="white"/>
                </a:solidFill>
                <a:latin typeface="Arial" panose="020B0604020202020204" pitchFamily="34" charset="0"/>
                <a:cs typeface="Arial" panose="020B0604020202020204" pitchFamily="34" charset="0"/>
              </a:rPr>
              <a:t>19</a:t>
            </a:r>
          </a:p>
        </p:txBody>
      </p:sp>
    </p:spTree>
    <p:extLst>
      <p:ext uri="{BB962C8B-B14F-4D97-AF65-F5344CB8AC3E}">
        <p14:creationId xmlns:p14="http://schemas.microsoft.com/office/powerpoint/2010/main" val="3811490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Rule</a:t>
            </a:r>
          </a:p>
        </p:txBody>
      </p:sp>
      <p:sp>
        <p:nvSpPr>
          <p:cNvPr id="3" name="Content Placeholder 2"/>
          <p:cNvSpPr>
            <a:spLocks noGrp="1"/>
          </p:cNvSpPr>
          <p:nvPr>
            <p:ph idx="1"/>
          </p:nvPr>
        </p:nvSpPr>
        <p:spPr>
          <a:xfrm>
            <a:off x="457200" y="1600202"/>
            <a:ext cx="8229600" cy="4800598"/>
          </a:xfrm>
        </p:spPr>
        <p:txBody>
          <a:bodyPr>
            <a:normAutofit/>
          </a:bodyPr>
          <a:lstStyle/>
          <a:p>
            <a:r>
              <a:rPr lang="en-US" sz="2800" i="1" dirty="0"/>
              <a:t>Medicare and Medicaid Programs; Emergency Preparedness Requirements for Medicare and Medicaid Participating Providers and Suppliers</a:t>
            </a:r>
          </a:p>
          <a:p>
            <a:r>
              <a:rPr lang="en-US" sz="2800" dirty="0"/>
              <a:t>Published September 16, 2016</a:t>
            </a:r>
          </a:p>
          <a:p>
            <a:r>
              <a:rPr lang="en-US" sz="2800" dirty="0"/>
              <a:t>Applies to all 17 provider and supplier types</a:t>
            </a:r>
          </a:p>
          <a:p>
            <a:r>
              <a:rPr lang="en-US" sz="2800" dirty="0"/>
              <a:t>Implementation date November 15, 2017</a:t>
            </a:r>
          </a:p>
          <a:p>
            <a:r>
              <a:rPr lang="en-US" sz="2800" dirty="0"/>
              <a:t>Compliance required for participation in Medicare</a:t>
            </a:r>
          </a:p>
          <a:p>
            <a:r>
              <a:rPr lang="en-US" sz="2800" dirty="0"/>
              <a:t>Emergency Preparedness is one new </a:t>
            </a:r>
            <a:r>
              <a:rPr lang="en-US" sz="2800" dirty="0" err="1"/>
              <a:t>CoP</a:t>
            </a:r>
            <a:r>
              <a:rPr lang="en-US" sz="2800" dirty="0"/>
              <a:t>/</a:t>
            </a:r>
            <a:r>
              <a:rPr lang="en-US" sz="2800" dirty="0" err="1"/>
              <a:t>CfC</a:t>
            </a:r>
            <a:r>
              <a:rPr lang="en-US" sz="2800" dirty="0"/>
              <a:t> of many already required</a:t>
            </a:r>
          </a:p>
        </p:txBody>
      </p:sp>
      <p:sp>
        <p:nvSpPr>
          <p:cNvPr id="4" name="Slide Number Placeholder 3"/>
          <p:cNvSpPr>
            <a:spLocks noGrp="1"/>
          </p:cNvSpPr>
          <p:nvPr>
            <p:ph type="sldNum" sz="quarter" idx="12"/>
          </p:nvPr>
        </p:nvSpPr>
        <p:spPr/>
        <p:txBody>
          <a:bodyPr/>
          <a:lstStyle/>
          <a:p>
            <a:fld id="{B14059AA-7042-4D58-B008-5567EB58C940}" type="slidenum">
              <a:rPr lang="en-US" smtClean="0">
                <a:solidFill>
                  <a:prstClr val="black">
                    <a:tint val="75000"/>
                  </a:prstClr>
                </a:solidFill>
              </a:rPr>
              <a:pPr/>
              <a:t>2</a:t>
            </a:fld>
            <a:endParaRPr lang="en-US">
              <a:solidFill>
                <a:prstClr val="black">
                  <a:tint val="75000"/>
                </a:prstClr>
              </a:solidFill>
            </a:endParaRPr>
          </a:p>
        </p:txBody>
      </p:sp>
    </p:spTree>
    <p:extLst>
      <p:ext uri="{BB962C8B-B14F-4D97-AF65-F5344CB8AC3E}">
        <p14:creationId xmlns:p14="http://schemas.microsoft.com/office/powerpoint/2010/main" val="1712739872"/>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SCG </a:t>
            </a:r>
            <a:r>
              <a:rPr lang="en-US" dirty="0" smtClean="0"/>
              <a:t>Website</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17" y="914400"/>
            <a:ext cx="8918712" cy="5638800"/>
          </a:xfrm>
          <a:prstGeom prst="rect">
            <a:avLst/>
          </a:prstGeom>
        </p:spPr>
      </p:pic>
    </p:spTree>
    <p:extLst>
      <p:ext uri="{BB962C8B-B14F-4D97-AF65-F5344CB8AC3E}">
        <p14:creationId xmlns:p14="http://schemas.microsoft.com/office/powerpoint/2010/main" val="28754287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CCN Numbers and Integrated Health Systems</a:t>
            </a:r>
            <a:endParaRPr lang="en-US" dirty="0"/>
          </a:p>
        </p:txBody>
      </p:sp>
      <p:sp>
        <p:nvSpPr>
          <p:cNvPr id="3" name="Text Placeholder 2"/>
          <p:cNvSpPr>
            <a:spLocks noGrp="1"/>
          </p:cNvSpPr>
          <p:nvPr>
            <p:ph type="body" sz="quarter" idx="10"/>
          </p:nvPr>
        </p:nvSpPr>
        <p:spPr/>
        <p:txBody>
          <a:bodyPr/>
          <a:lstStyle/>
          <a:p>
            <a:pPr marL="0" indent="0">
              <a:buNone/>
            </a:pPr>
            <a:r>
              <a:rPr lang="en-US" b="1" dirty="0"/>
              <a:t>Question</a:t>
            </a:r>
            <a:r>
              <a:rPr lang="en-US" dirty="0"/>
              <a:t>: What are the requirements for facilities with multiple locations versus a separately certified facility that is part of an integrated health system that elects to have a unified and integrated emergency preparedness program?  </a:t>
            </a:r>
          </a:p>
          <a:p>
            <a:pPr marL="0" indent="0">
              <a:buNone/>
            </a:pP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39685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CCN Numbers and Integrated Health Systems</a:t>
            </a:r>
            <a:endParaRPr lang="en-US" dirty="0"/>
          </a:p>
        </p:txBody>
      </p:sp>
      <p:sp>
        <p:nvSpPr>
          <p:cNvPr id="3" name="Text Placeholder 2"/>
          <p:cNvSpPr>
            <a:spLocks noGrp="1"/>
          </p:cNvSpPr>
          <p:nvPr>
            <p:ph type="body" sz="quarter" idx="10"/>
          </p:nvPr>
        </p:nvSpPr>
        <p:spPr/>
        <p:txBody>
          <a:bodyPr>
            <a:normAutofit/>
          </a:bodyPr>
          <a:lstStyle/>
          <a:p>
            <a:pPr marL="0" indent="0">
              <a:buNone/>
            </a:pPr>
            <a:r>
              <a:rPr lang="en-US" b="1" dirty="0"/>
              <a:t>Answer</a:t>
            </a:r>
            <a:r>
              <a:rPr lang="en-US" dirty="0"/>
              <a:t>: Each facility that has a separate CCN number must comply with the Emergency Preparedness regulations and demonstrate </a:t>
            </a:r>
            <a:r>
              <a:rPr lang="en-US" dirty="0" smtClean="0"/>
              <a:t>compliance, whether </a:t>
            </a:r>
            <a:r>
              <a:rPr lang="en-US" dirty="0"/>
              <a:t>the facility is part of an integrated health system or not.  </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97955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CCN Numbers and Integrated Health Systems</a:t>
            </a:r>
            <a:endParaRPr lang="en-US" dirty="0"/>
          </a:p>
        </p:txBody>
      </p:sp>
      <p:sp>
        <p:nvSpPr>
          <p:cNvPr id="3" name="Text Placeholder 2"/>
          <p:cNvSpPr>
            <a:spLocks noGrp="1"/>
          </p:cNvSpPr>
          <p:nvPr>
            <p:ph type="body" sz="quarter" idx="10"/>
          </p:nvPr>
        </p:nvSpPr>
        <p:spPr/>
        <p:txBody>
          <a:bodyPr>
            <a:normAutofit/>
          </a:bodyPr>
          <a:lstStyle/>
          <a:p>
            <a:pPr marL="0" indent="0">
              <a:buNone/>
            </a:pPr>
            <a:r>
              <a:rPr lang="en-US" b="1" dirty="0" smtClean="0"/>
              <a:t>Answer (continued)</a:t>
            </a:r>
            <a:r>
              <a:rPr lang="en-US" dirty="0" smtClean="0"/>
              <a:t>:  A </a:t>
            </a:r>
            <a:r>
              <a:rPr lang="en-US" dirty="0"/>
              <a:t>separately certified facility can have multiple locations all operating under one CCN.  All locations of a facility operating under the same CCN must be included in the facility’s emergency preparedness program and be in compliance with all of the emergency preparedness requirements. </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51997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CCN Numbers and Integrated Health Systems</a:t>
            </a:r>
            <a:endParaRPr lang="en-US" dirty="0"/>
          </a:p>
        </p:txBody>
      </p:sp>
      <p:sp>
        <p:nvSpPr>
          <p:cNvPr id="3" name="Text Placeholder 2"/>
          <p:cNvSpPr>
            <a:spLocks noGrp="1"/>
          </p:cNvSpPr>
          <p:nvPr>
            <p:ph type="body" sz="quarter" idx="10"/>
          </p:nvPr>
        </p:nvSpPr>
        <p:spPr/>
        <p:txBody>
          <a:bodyPr>
            <a:normAutofit/>
          </a:bodyPr>
          <a:lstStyle/>
          <a:p>
            <a:pPr marL="0" indent="0">
              <a:buNone/>
            </a:pPr>
            <a:r>
              <a:rPr lang="en-US" b="1" dirty="0" smtClean="0"/>
              <a:t>Answer (continued)</a:t>
            </a:r>
            <a:r>
              <a:rPr lang="en-US" dirty="0" smtClean="0"/>
              <a:t>:  An integrated </a:t>
            </a:r>
            <a:r>
              <a:rPr lang="en-US" dirty="0"/>
              <a:t>health system is different in that it contains multiple separately certified facilities all operating under different CCNs.  The health system is not certified by CMS and is not assessed for compliance.  It is up to each provider/supplier to demonstrate compliance with the requirements upon survey. See examples below.</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34995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CCN Numbers and Integrated Health Systems</a:t>
            </a:r>
            <a:endParaRPr lang="en-US" dirty="0"/>
          </a:p>
        </p:txBody>
      </p:sp>
      <p:sp>
        <p:nvSpPr>
          <p:cNvPr id="3" name="Text Placeholder 2"/>
          <p:cNvSpPr>
            <a:spLocks noGrp="1"/>
          </p:cNvSpPr>
          <p:nvPr>
            <p:ph type="body" sz="quarter" idx="10"/>
          </p:nvPr>
        </p:nvSpPr>
        <p:spPr/>
        <p:txBody>
          <a:bodyPr/>
          <a:lstStyle/>
          <a:p>
            <a:pPr marL="0" indent="0">
              <a:buNone/>
            </a:pPr>
            <a:r>
              <a:rPr lang="en-US" b="1" dirty="0" smtClean="0"/>
              <a:t>Example 1</a:t>
            </a:r>
            <a:r>
              <a:rPr lang="en-US" dirty="0"/>
              <a:t>:</a:t>
            </a:r>
            <a:r>
              <a:rPr lang="en-US" dirty="0" smtClean="0"/>
              <a:t> </a:t>
            </a:r>
            <a:r>
              <a:rPr lang="en-US" dirty="0"/>
              <a:t>Hospital Z has one outpatient clinic located outside of the hospital and operates under Hospital Z’s CCN.  The outpatient clinic is considered part of Hospital Z and must be in compliance with the emergency preparedness regulations.  The outpatient location of hospital Z must be part of hospital Z’s emergency preparedness program. Emergency policies and procedures for the outpatient clinic must be part of Hospital Z’s emergency program as the clinic is part of the certified hospital. </a:t>
            </a:r>
          </a:p>
          <a:p>
            <a:pPr marL="0" indent="0">
              <a:buNone/>
            </a:pPr>
            <a:endParaRPr lang="en-US" dirty="0"/>
          </a:p>
          <a:p>
            <a:pPr marL="0" indent="0">
              <a:buNone/>
            </a:pP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99909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CCN Numbers and Integrated Health Systems</a:t>
            </a:r>
            <a:endParaRPr lang="en-US" dirty="0"/>
          </a:p>
        </p:txBody>
      </p:sp>
      <p:sp>
        <p:nvSpPr>
          <p:cNvPr id="3" name="Text Placeholder 2"/>
          <p:cNvSpPr>
            <a:spLocks noGrp="1"/>
          </p:cNvSpPr>
          <p:nvPr>
            <p:ph type="body" sz="quarter" idx="10"/>
          </p:nvPr>
        </p:nvSpPr>
        <p:spPr/>
        <p:txBody>
          <a:bodyPr>
            <a:normAutofit lnSpcReduction="10000"/>
          </a:bodyPr>
          <a:lstStyle/>
          <a:p>
            <a:pPr marL="0" indent="0">
              <a:buNone/>
            </a:pPr>
            <a:r>
              <a:rPr lang="en-US" b="1" dirty="0" smtClean="0"/>
              <a:t>Example 2:</a:t>
            </a:r>
            <a:r>
              <a:rPr lang="en-US" dirty="0" smtClean="0"/>
              <a:t> Hospital </a:t>
            </a:r>
            <a:r>
              <a:rPr lang="en-US" dirty="0"/>
              <a:t>Z has a SNF located in a separate building on Hospital Z’s campus.  Hospital Z and the SNF have separate CCN numbers.  Therefore they are separately certified providers and each must meet the emergency preparedness requirements independently.  However, both Hospital Z and the SNF could be part of an integrated health system that elects to have a unified and integrated system emergency preparedness program.  In that case Hospital Z and the SNF may participate in the integrated system program to meet the requirements.  However, Hospital Z and the SNF are still individually responsible for being in compliance. </a:t>
            </a:r>
            <a:r>
              <a:rPr lang="en-US" dirty="0" smtClean="0"/>
              <a:t>  </a:t>
            </a:r>
            <a:endParaRPr lang="en-US" dirty="0"/>
          </a:p>
          <a:p>
            <a:pPr marL="0" indent="0">
              <a:buNone/>
            </a:pP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1355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CCN Numbers and Integrated Health Systems</a:t>
            </a:r>
            <a:endParaRPr lang="en-US" dirty="0"/>
          </a:p>
        </p:txBody>
      </p:sp>
      <p:sp>
        <p:nvSpPr>
          <p:cNvPr id="3" name="Text Placeholder 2"/>
          <p:cNvSpPr>
            <a:spLocks noGrp="1"/>
          </p:cNvSpPr>
          <p:nvPr>
            <p:ph type="body" sz="quarter" idx="10"/>
          </p:nvPr>
        </p:nvSpPr>
        <p:spPr/>
        <p:txBody>
          <a:bodyPr/>
          <a:lstStyle/>
          <a:p>
            <a:pPr marL="0" indent="0">
              <a:buNone/>
            </a:pPr>
            <a:r>
              <a:rPr lang="en-US" b="1" dirty="0" smtClean="0"/>
              <a:t>Example 3: </a:t>
            </a:r>
            <a:r>
              <a:rPr lang="en-US" dirty="0" smtClean="0"/>
              <a:t>An </a:t>
            </a:r>
            <a:r>
              <a:rPr lang="en-US" dirty="0"/>
              <a:t>ESRD facility, a LTC facility and a hospital are all separately certified provider/supplier types operating under different CCNs. They are all part of the same healthcare system that has elected to have a unified and integrated system emergency preparedness program and are not co-located. Therefore, these facilities, while separately certified and not co-located, can choose to participate in the system’s unified and integrated emergency preparedness program. </a:t>
            </a:r>
          </a:p>
          <a:p>
            <a:pPr marL="0" indent="0">
              <a:buNone/>
            </a:pP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01709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CCN Numbers and Integrated Health Systems</a:t>
            </a:r>
            <a:endParaRPr lang="en-US" dirty="0"/>
          </a:p>
        </p:txBody>
      </p:sp>
      <p:sp>
        <p:nvSpPr>
          <p:cNvPr id="3" name="Text Placeholder 2"/>
          <p:cNvSpPr>
            <a:spLocks noGrp="1"/>
          </p:cNvSpPr>
          <p:nvPr>
            <p:ph type="body" sz="quarter" idx="10"/>
          </p:nvPr>
        </p:nvSpPr>
        <p:spPr/>
        <p:txBody>
          <a:bodyPr>
            <a:normAutofit fontScale="85000" lnSpcReduction="20000"/>
          </a:bodyPr>
          <a:lstStyle/>
          <a:p>
            <a:pPr marL="0" indent="0">
              <a:buNone/>
            </a:pPr>
            <a:r>
              <a:rPr lang="en-US" b="1" dirty="0" smtClean="0"/>
              <a:t>Example 4</a:t>
            </a:r>
            <a:r>
              <a:rPr lang="en-US" dirty="0" smtClean="0"/>
              <a:t>: Hospital </a:t>
            </a:r>
            <a:r>
              <a:rPr lang="en-US" dirty="0"/>
              <a:t>B </a:t>
            </a:r>
            <a:r>
              <a:rPr lang="en-US" dirty="0" smtClean="0"/>
              <a:t>has a </a:t>
            </a:r>
            <a:r>
              <a:rPr lang="en-US" dirty="0"/>
              <a:t>co-located hospital unit (from Hospital C) within the same building. Both hospitals have separate CCN numbers and are not part of the same healthcare system. Because Hospital B and Hospital C are separately certified facilities with separate </a:t>
            </a:r>
            <a:r>
              <a:rPr lang="en-US" dirty="0" smtClean="0"/>
              <a:t>CCNs, </a:t>
            </a:r>
            <a:r>
              <a:rPr lang="en-US" dirty="0"/>
              <a:t>they must demonstrate compliance with emergency preparedness as separate entities.  Hospital B and </a:t>
            </a:r>
            <a:r>
              <a:rPr lang="en-US" dirty="0" smtClean="0"/>
              <a:t>Hospital </a:t>
            </a:r>
            <a:r>
              <a:rPr lang="en-US" dirty="0"/>
              <a:t>C would not be able to participate in the same unified and integrated emergency preparedness program because they are not part of the same healthcare system. However, it is recommended</a:t>
            </a:r>
            <a:r>
              <a:rPr lang="en-US"/>
              <a:t>, </a:t>
            </a:r>
            <a:r>
              <a:rPr lang="en-US" smtClean="0"/>
              <a:t>(not required) </a:t>
            </a:r>
            <a:r>
              <a:rPr lang="en-US" dirty="0"/>
              <a:t>that both hospital B and hospital C (being co-located in the same building) understand each other’s needs, plans for evacuation and potentially coordinate with each </a:t>
            </a:r>
            <a:r>
              <a:rPr lang="en-US"/>
              <a:t>other </a:t>
            </a:r>
            <a:r>
              <a:rPr lang="en-US" smtClean="0"/>
              <a:t>for </a:t>
            </a:r>
            <a:r>
              <a:rPr lang="en-US" dirty="0"/>
              <a:t>exercises to be able to assist each other during emergencies as appropriate.  </a:t>
            </a:r>
          </a:p>
          <a:p>
            <a:pPr marL="0" indent="0">
              <a:buNone/>
            </a:pPr>
            <a:r>
              <a:rPr lang="en-US" dirty="0" smtClean="0"/>
              <a:t>  </a:t>
            </a:r>
            <a:endParaRPr lang="en-US" dirty="0"/>
          </a:p>
          <a:p>
            <a:pPr marL="0" indent="0">
              <a:buNone/>
            </a:pP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71764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Text Placeholder 2"/>
          <p:cNvSpPr>
            <a:spLocks noGrp="1"/>
          </p:cNvSpPr>
          <p:nvPr>
            <p:ph type="body" sz="quarter" idx="10"/>
          </p:nvPr>
        </p:nvSpPr>
        <p:spPr/>
        <p:txBody>
          <a:bodyPr/>
          <a:lstStyle/>
          <a:p>
            <a:pPr marL="0" indent="0">
              <a:buNone/>
            </a:pP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9004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Four Provisions for All Provider Types</a:t>
            </a:r>
          </a:p>
        </p:txBody>
      </p:sp>
      <p:graphicFrame>
        <p:nvGraphicFramePr>
          <p:cNvPr id="4" name="Content Placeholder 6" descr="Emergency Preparedness Program&#10; Risk Assessment and Planning&#10; Policies and Procedures&#10; Communication Plan&#10; Training and Testing &#10;" title="Emergency Prep Program"/>
          <p:cNvGraphicFramePr>
            <a:graphicFrameLocks noGrp="1"/>
          </p:cNvGraphicFramePr>
          <p:nvPr>
            <p:ph idx="4294967295"/>
            <p:extLst>
              <p:ext uri="{D42A27DB-BD31-4B8C-83A1-F6EECF244321}">
                <p14:modId xmlns:p14="http://schemas.microsoft.com/office/powerpoint/2010/main" val="928495748"/>
              </p:ext>
            </p:extLst>
          </p:nvPr>
        </p:nvGraphicFramePr>
        <p:xfrm>
          <a:off x="457200" y="1085850"/>
          <a:ext cx="8229600" cy="50403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3" descr="Slide number 5" title="Slide number 5"/>
          <p:cNvSpPr txBox="1">
            <a:spLocks/>
          </p:cNvSpPr>
          <p:nvPr/>
        </p:nvSpPr>
        <p:spPr>
          <a:xfrm>
            <a:off x="6818240" y="6396106"/>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2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prstClr val="white"/>
                </a:solidFill>
                <a:latin typeface="Arial" panose="020B0604020202020204" pitchFamily="34" charset="0"/>
                <a:cs typeface="Arial" panose="020B0604020202020204" pitchFamily="34" charset="0"/>
              </a:rPr>
              <a:t>8</a:t>
            </a:r>
          </a:p>
        </p:txBody>
      </p:sp>
    </p:spTree>
    <p:extLst>
      <p:ext uri="{BB962C8B-B14F-4D97-AF65-F5344CB8AC3E}">
        <p14:creationId xmlns:p14="http://schemas.microsoft.com/office/powerpoint/2010/main" val="15871488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not loose sight of the intent!</a:t>
            </a:r>
            <a:endParaRPr lang="en-US" dirty="0"/>
          </a:p>
        </p:txBody>
      </p:sp>
      <p:sp>
        <p:nvSpPr>
          <p:cNvPr id="3" name="Text Placeholder 2"/>
          <p:cNvSpPr>
            <a:spLocks noGrp="1"/>
          </p:cNvSpPr>
          <p:nvPr>
            <p:ph type="body" sz="quarter" idx="10"/>
          </p:nvPr>
        </p:nvSpPr>
        <p:spPr/>
        <p:txBody>
          <a:bodyPr/>
          <a:lstStyle/>
          <a:p>
            <a:r>
              <a:rPr lang="en-US" dirty="0" smtClean="0">
                <a:latin typeface="Arial" panose="020B0604020202020204" pitchFamily="34" charset="0"/>
                <a:cs typeface="Arial" panose="020B0604020202020204" pitchFamily="34" charset="0"/>
              </a:rPr>
              <a:t>The intent behind the emergency preparedness final rule is to collaborate and coordinate with emergency officials to improve patient access to care and continuing care during disasters.</a:t>
            </a: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Use one another, healthcare coalitions, public health departments, emergency preparedness experts to gain compliance, share lessons learned and best practices. </a:t>
            </a: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Don’t recreate the wheel!</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2480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738"/>
            <a:ext cx="9167948" cy="1447800"/>
          </a:xfrm>
        </p:spPr>
        <p:txBody>
          <a:bodyPr/>
          <a:lstStyle/>
          <a:p>
            <a:r>
              <a:rPr lang="en-US" dirty="0"/>
              <a:t>Thank you!</a:t>
            </a:r>
          </a:p>
        </p:txBody>
      </p:sp>
      <p:sp>
        <p:nvSpPr>
          <p:cNvPr id="3" name="Rectangle 2"/>
          <p:cNvSpPr/>
          <p:nvPr/>
        </p:nvSpPr>
        <p:spPr>
          <a:xfrm>
            <a:off x="1973134" y="5512046"/>
            <a:ext cx="6225550" cy="523220"/>
          </a:xfrm>
          <a:prstGeom prst="rect">
            <a:avLst/>
          </a:prstGeom>
        </p:spPr>
        <p:txBody>
          <a:bodyPr wrap="square">
            <a:spAutoFit/>
          </a:bodyPr>
          <a:lstStyle/>
          <a:p>
            <a:r>
              <a:rPr lang="en-US" sz="2800" u="sng" dirty="0">
                <a:solidFill>
                  <a:prstClr val="black"/>
                </a:solidFill>
                <a:latin typeface="Arial" panose="020B0604020202020204" pitchFamily="34" charset="0"/>
                <a:cs typeface="Arial" panose="020B0604020202020204" pitchFamily="34" charset="0"/>
                <a:hlinkClick r:id="rId3"/>
              </a:rPr>
              <a:t>SCGEmergencyPrep@cms.hhs.gov</a:t>
            </a:r>
            <a:endParaRPr lang="en-US" sz="2800" dirty="0">
              <a:solidFill>
                <a:prstClr val="black"/>
              </a:solidFill>
            </a:endParaRPr>
          </a:p>
        </p:txBody>
      </p:sp>
    </p:spTree>
    <p:extLst>
      <p:ext uri="{BB962C8B-B14F-4D97-AF65-F5344CB8AC3E}">
        <p14:creationId xmlns:p14="http://schemas.microsoft.com/office/powerpoint/2010/main" val="13887287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475" y="261938"/>
            <a:ext cx="2640013"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075" y="0"/>
            <a:ext cx="2603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3"/>
          <p:cNvSpPr>
            <a:spLocks noChangeArrowheads="1"/>
          </p:cNvSpPr>
          <p:nvPr/>
        </p:nvSpPr>
        <p:spPr bwMode="auto">
          <a:xfrm>
            <a:off x="759131" y="2525018"/>
            <a:ext cx="784860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b="1" dirty="0" smtClean="0"/>
              <a:t>Sandra Pace</a:t>
            </a:r>
          </a:p>
          <a:p>
            <a:r>
              <a:rPr lang="en-US" sz="1200" b="1" dirty="0" smtClean="0"/>
              <a:t>Associate </a:t>
            </a:r>
            <a:r>
              <a:rPr lang="en-US" sz="1200" b="1" dirty="0"/>
              <a:t>Consortium </a:t>
            </a:r>
            <a:r>
              <a:rPr lang="en-US" sz="1200" b="1" dirty="0" smtClean="0"/>
              <a:t>Administrator, Consortium </a:t>
            </a:r>
            <a:r>
              <a:rPr lang="en-US" sz="1200" b="1" dirty="0"/>
              <a:t>for Quality  Improvement and Survey &amp; Certification </a:t>
            </a:r>
            <a:r>
              <a:rPr lang="en-US" sz="1200" b="1" dirty="0" smtClean="0"/>
              <a:t>Operations</a:t>
            </a:r>
          </a:p>
          <a:p>
            <a:r>
              <a:rPr lang="en-US" sz="1200" b="1" dirty="0" smtClean="0">
                <a:hlinkClick r:id="rId5"/>
              </a:rPr>
              <a:t>Sandra.Pace@cms.hhs.gov</a:t>
            </a:r>
            <a:endParaRPr lang="en-US" sz="1200" b="1" dirty="0" smtClean="0"/>
          </a:p>
          <a:p>
            <a:r>
              <a:rPr lang="en-US" sz="1200" b="1" dirty="0" smtClean="0"/>
              <a:t> </a:t>
            </a:r>
          </a:p>
          <a:p>
            <a:r>
              <a:rPr lang="en-US" sz="1200" b="1" dirty="0" smtClean="0"/>
              <a:t>Steven Chickering</a:t>
            </a:r>
          </a:p>
          <a:p>
            <a:r>
              <a:rPr lang="en-US" sz="1200" b="1" dirty="0" smtClean="0"/>
              <a:t>Associate Regional Administrator, Western Division of Survey &amp; Certification</a:t>
            </a:r>
          </a:p>
          <a:p>
            <a:r>
              <a:rPr lang="en-US" sz="1200" b="1" u="sng" dirty="0" smtClean="0">
                <a:hlinkClick r:id="rId6"/>
              </a:rPr>
              <a:t>Steven.Chickering@cms.hhs.gov</a:t>
            </a:r>
            <a:endParaRPr lang="en-US" sz="1200" b="1" u="sng" dirty="0" smtClean="0"/>
          </a:p>
          <a:p>
            <a:pPr>
              <a:tabLst>
                <a:tab pos="228600" algn="l"/>
                <a:tab pos="457200" algn="l"/>
                <a:tab pos="914400" algn="l"/>
                <a:tab pos="1371600" algn="l"/>
                <a:tab pos="1828800" algn="l"/>
              </a:tabLst>
            </a:pPr>
            <a:endParaRPr lang="en-US" altLang="en-US" sz="1200" dirty="0"/>
          </a:p>
          <a:p>
            <a:r>
              <a:rPr lang="en-US" sz="1200" b="1" dirty="0" smtClean="0"/>
              <a:t>Karen Fuller</a:t>
            </a:r>
          </a:p>
          <a:p>
            <a:r>
              <a:rPr lang="en-US" sz="1200" b="1" dirty="0" smtClean="0"/>
              <a:t>State Oversight Branch Manager</a:t>
            </a:r>
            <a:r>
              <a:rPr lang="en-US" sz="1200" b="1" dirty="0"/>
              <a:t>, Western Division of Survey &amp; Certification, </a:t>
            </a:r>
            <a:r>
              <a:rPr lang="en-US" sz="1200" b="1" dirty="0" smtClean="0"/>
              <a:t>San Francisco Regional </a:t>
            </a:r>
            <a:r>
              <a:rPr lang="en-US" sz="1200" b="1" dirty="0"/>
              <a:t>Office</a:t>
            </a:r>
            <a:endParaRPr lang="en-US" sz="1200" dirty="0"/>
          </a:p>
          <a:p>
            <a:r>
              <a:rPr lang="en-US" sz="1200" b="1" u="sng" dirty="0" smtClean="0">
                <a:hlinkClick r:id="rId7"/>
              </a:rPr>
              <a:t>Karen.Fuller@cms.hhs.gov</a:t>
            </a:r>
            <a:endParaRPr lang="en-US" sz="1200" b="1" dirty="0"/>
          </a:p>
          <a:p>
            <a:pPr>
              <a:tabLst>
                <a:tab pos="228600" algn="l"/>
                <a:tab pos="457200" algn="l"/>
                <a:tab pos="914400" algn="l"/>
                <a:tab pos="1371600" algn="l"/>
                <a:tab pos="1828800" algn="l"/>
              </a:tabLst>
            </a:pPr>
            <a:endParaRPr lang="en-US" altLang="en-US" sz="1200" dirty="0"/>
          </a:p>
          <a:p>
            <a:r>
              <a:rPr lang="en-US" sz="1200" b="1" dirty="0"/>
              <a:t>CDR </a:t>
            </a:r>
            <a:r>
              <a:rPr lang="en-US" sz="1200" b="1" dirty="0" smtClean="0"/>
              <a:t>David Lum</a:t>
            </a:r>
          </a:p>
          <a:p>
            <a:r>
              <a:rPr lang="en-US" sz="1200" b="1" dirty="0"/>
              <a:t>State Oversight </a:t>
            </a:r>
            <a:r>
              <a:rPr lang="en-US" sz="1200" b="1" dirty="0" smtClean="0"/>
              <a:t>Branch, </a:t>
            </a:r>
            <a:r>
              <a:rPr lang="en-US" sz="1200" b="1" dirty="0"/>
              <a:t>Western Division of Survey &amp; Certification, San Francisco Regional </a:t>
            </a:r>
            <a:r>
              <a:rPr lang="en-US" sz="1200" b="1" dirty="0" smtClean="0"/>
              <a:t>Office</a:t>
            </a:r>
          </a:p>
          <a:p>
            <a:r>
              <a:rPr lang="en-US" sz="1200" b="1" u="sng" dirty="0" smtClean="0">
                <a:hlinkClick r:id="rId8"/>
              </a:rPr>
              <a:t>David.Lum@cms.hhs.gov</a:t>
            </a:r>
            <a:endParaRPr lang="en-US" sz="1200" b="1" dirty="0"/>
          </a:p>
          <a:p>
            <a:pPr>
              <a:tabLst>
                <a:tab pos="228600" algn="l"/>
                <a:tab pos="457200" algn="l"/>
                <a:tab pos="914400" algn="l"/>
                <a:tab pos="1371600" algn="l"/>
                <a:tab pos="1828800" algn="l"/>
              </a:tabLst>
            </a:pPr>
            <a:endParaRPr lang="en-US" altLang="en-US" dirty="0"/>
          </a:p>
          <a:p>
            <a:pPr>
              <a:tabLst>
                <a:tab pos="228600" algn="l"/>
                <a:tab pos="457200" algn="l"/>
                <a:tab pos="914400" algn="l"/>
                <a:tab pos="1371600" algn="l"/>
                <a:tab pos="1828800" algn="l"/>
              </a:tabLst>
            </a:pPr>
            <a:endParaRPr lang="en-US" altLang="en-US" dirty="0"/>
          </a:p>
          <a:p>
            <a:pPr>
              <a:tabLst>
                <a:tab pos="228600" algn="l"/>
                <a:tab pos="457200" algn="l"/>
                <a:tab pos="914400" algn="l"/>
                <a:tab pos="1371600" algn="l"/>
                <a:tab pos="1828800" algn="l"/>
              </a:tabLst>
            </a:pPr>
            <a:endParaRPr lang="en-US" altLang="en-US" dirty="0"/>
          </a:p>
        </p:txBody>
      </p:sp>
      <p:sp>
        <p:nvSpPr>
          <p:cNvPr id="2" name="Rectangle 1"/>
          <p:cNvSpPr/>
          <p:nvPr/>
        </p:nvSpPr>
        <p:spPr>
          <a:xfrm>
            <a:off x="1713291" y="1447800"/>
            <a:ext cx="5940280" cy="1077218"/>
          </a:xfrm>
          <a:prstGeom prst="rect">
            <a:avLst/>
          </a:prstGeom>
        </p:spPr>
        <p:txBody>
          <a:bodyPr wrap="none">
            <a:spAutoFit/>
          </a:bodyPr>
          <a:lstStyle/>
          <a:p>
            <a:pPr algn="ctr">
              <a:tabLst>
                <a:tab pos="228600" algn="l"/>
                <a:tab pos="457200" algn="l"/>
                <a:tab pos="914400" algn="l"/>
                <a:tab pos="1371600" algn="l"/>
                <a:tab pos="1828800" algn="l"/>
              </a:tabLst>
            </a:pPr>
            <a:r>
              <a:rPr lang="en-US" altLang="en-US" sz="3200" dirty="0" smtClean="0"/>
              <a:t>WDSC Region IX– Point of Contact</a:t>
            </a:r>
          </a:p>
          <a:p>
            <a:pPr algn="ctr">
              <a:tabLst>
                <a:tab pos="228600" algn="l"/>
                <a:tab pos="457200" algn="l"/>
                <a:tab pos="914400" algn="l"/>
                <a:tab pos="1371600" algn="l"/>
                <a:tab pos="1828800" algn="l"/>
              </a:tabLst>
            </a:pPr>
            <a:r>
              <a:rPr lang="en-US" altLang="en-US" sz="3200" dirty="0" smtClean="0"/>
              <a:t>Emergency Disaster Team</a:t>
            </a:r>
            <a:endParaRPr lang="en-US" altLang="en-US" sz="3200" dirty="0"/>
          </a:p>
        </p:txBody>
      </p:sp>
      <p:sp>
        <p:nvSpPr>
          <p:cNvPr id="3" name="Slide Number Placeholder 2"/>
          <p:cNvSpPr>
            <a:spLocks noGrp="1"/>
          </p:cNvSpPr>
          <p:nvPr>
            <p:ph type="sldNum" sz="quarter" idx="12"/>
          </p:nvPr>
        </p:nvSpPr>
        <p:spPr/>
        <p:txBody>
          <a:bodyPr/>
          <a:lstStyle/>
          <a:p>
            <a:fld id="{1A0E9E16-EAA0-4294-837D-7A332FAD358D}" type="slidenum">
              <a:rPr lang="en-US" smtClean="0"/>
              <a:t>32</a:t>
            </a:fld>
            <a:endParaRPr lang="en-US"/>
          </a:p>
        </p:txBody>
      </p:sp>
    </p:spTree>
    <p:extLst>
      <p:ext uri="{BB962C8B-B14F-4D97-AF65-F5344CB8AC3E}">
        <p14:creationId xmlns:p14="http://schemas.microsoft.com/office/powerpoint/2010/main" val="33519496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016" y="138609"/>
            <a:ext cx="8918713" cy="585292"/>
          </a:xfrm>
        </p:spPr>
        <p:txBody>
          <a:bodyPr/>
          <a:lstStyle/>
          <a:p>
            <a:r>
              <a:rPr lang="en-US" dirty="0">
                <a:latin typeface="Arial" panose="020B0604020202020204" pitchFamily="34" charset="0"/>
                <a:cs typeface="Arial" panose="020B0604020202020204" pitchFamily="34" charset="0"/>
              </a:rPr>
              <a:t>Risk Assessment and Planning</a:t>
            </a:r>
          </a:p>
        </p:txBody>
      </p:sp>
      <p:sp>
        <p:nvSpPr>
          <p:cNvPr id="3" name="Text Placeholder 2"/>
          <p:cNvSpPr>
            <a:spLocks noGrp="1"/>
          </p:cNvSpPr>
          <p:nvPr>
            <p:ph type="body" sz="quarter" idx="10"/>
          </p:nvPr>
        </p:nvSpPr>
        <p:spPr/>
        <p:txBody>
          <a:bodyPr/>
          <a:lstStyle/>
          <a:p>
            <a:r>
              <a:rPr lang="en-US" dirty="0">
                <a:latin typeface="Arial" panose="020B0604020202020204" pitchFamily="34" charset="0"/>
                <a:cs typeface="Arial" panose="020B0604020202020204" pitchFamily="34" charset="0"/>
              </a:rPr>
              <a:t>Develop an emergency plan based on a risk assessment. </a:t>
            </a:r>
          </a:p>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Perform risk assessment using an “all-hazards” approach, focusing on capacities and capabilities.</a:t>
            </a:r>
          </a:p>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Update emergency plan at least annually. </a:t>
            </a:r>
          </a:p>
          <a:p>
            <a:endParaRPr lang="en-US" dirty="0"/>
          </a:p>
        </p:txBody>
      </p:sp>
      <p:sp>
        <p:nvSpPr>
          <p:cNvPr id="4" name="Slide Number Placeholder 3" descr="Slide number 5" title="Slide number 5"/>
          <p:cNvSpPr txBox="1">
            <a:spLocks/>
          </p:cNvSpPr>
          <p:nvPr/>
        </p:nvSpPr>
        <p:spPr>
          <a:xfrm>
            <a:off x="6818240" y="6396106"/>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2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prstClr val="white"/>
                </a:solidFill>
                <a:latin typeface="Arial" panose="020B0604020202020204" pitchFamily="34" charset="0"/>
                <a:cs typeface="Arial" panose="020B0604020202020204" pitchFamily="34" charset="0"/>
              </a:rPr>
              <a:t>9</a:t>
            </a:r>
          </a:p>
        </p:txBody>
      </p:sp>
    </p:spTree>
    <p:extLst>
      <p:ext uri="{BB962C8B-B14F-4D97-AF65-F5344CB8AC3E}">
        <p14:creationId xmlns:p14="http://schemas.microsoft.com/office/powerpoint/2010/main" val="2972585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All-Hazards Approach:</a:t>
            </a:r>
            <a:endParaRPr lang="en-US" dirty="0"/>
          </a:p>
        </p:txBody>
      </p:sp>
      <p:sp>
        <p:nvSpPr>
          <p:cNvPr id="3" name="Text Placeholder 2"/>
          <p:cNvSpPr>
            <a:spLocks noGrp="1"/>
          </p:cNvSpPr>
          <p:nvPr>
            <p:ph type="body" sz="quarter" idx="10"/>
          </p:nvPr>
        </p:nvSpPr>
        <p:spPr/>
        <p:txBody>
          <a:bodyPr>
            <a:noAutofit/>
          </a:bodyPr>
          <a:lstStyle/>
          <a:p>
            <a:r>
              <a:rPr lang="en-US" sz="2300" dirty="0" smtClean="0">
                <a:latin typeface="Arial" panose="020B0604020202020204" pitchFamily="34" charset="0"/>
                <a:cs typeface="Arial" panose="020B0604020202020204" pitchFamily="34" charset="0"/>
              </a:rPr>
              <a:t>An </a:t>
            </a:r>
            <a:r>
              <a:rPr lang="en-US" sz="2300" dirty="0">
                <a:latin typeface="Arial" panose="020B0604020202020204" pitchFamily="34" charset="0"/>
                <a:cs typeface="Arial" panose="020B0604020202020204" pitchFamily="34" charset="0"/>
              </a:rPr>
              <a:t>all-hazards approach is an integrated approach to emergency preparedness planning that focuses on capacities and capabilities that are critical to preparedness for a full spectrum of emergencies or disasters, including internal emergencies and a man-made emergency (or both) or natural disaster. This approach is specific to the location of the provider or supplier and considers the particular type of hazards most likely to occur in their areas. </a:t>
            </a:r>
            <a:r>
              <a:rPr lang="en-US" sz="2300" b="1" dirty="0">
                <a:latin typeface="Arial" panose="020B0604020202020204" pitchFamily="34" charset="0"/>
                <a:cs typeface="Arial" panose="020B0604020202020204" pitchFamily="34" charset="0"/>
              </a:rPr>
              <a:t>These may include, but are not limited to, care-related emergencies, equipment and power failures, interruptions in communications, including cyber-attacks, loss of a portion or all of a facility, and interruptions in the normal supply of essentials such as water and food. </a:t>
            </a:r>
          </a:p>
        </p:txBody>
      </p:sp>
      <p:sp>
        <p:nvSpPr>
          <p:cNvPr id="4" name="Slide Number Placeholder 3" descr="Slide number 5" title="Slide number 5"/>
          <p:cNvSpPr txBox="1">
            <a:spLocks/>
          </p:cNvSpPr>
          <p:nvPr/>
        </p:nvSpPr>
        <p:spPr>
          <a:xfrm>
            <a:off x="6818240" y="6396106"/>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2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latin typeface="Arial" panose="020B0604020202020204" pitchFamily="34" charset="0"/>
                <a:cs typeface="Arial" panose="020B0604020202020204" pitchFamily="34" charset="0"/>
              </a:rPr>
              <a:t>7</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6419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016" y="138609"/>
            <a:ext cx="8918713" cy="528142"/>
          </a:xfrm>
        </p:spPr>
        <p:txBody>
          <a:bodyPr/>
          <a:lstStyle/>
          <a:p>
            <a:r>
              <a:rPr lang="en-US" dirty="0">
                <a:latin typeface="Arial" panose="020B0604020202020204" pitchFamily="34" charset="0"/>
                <a:cs typeface="Arial" panose="020B0604020202020204" pitchFamily="34" charset="0"/>
              </a:rPr>
              <a:t>Policies and Procedures</a:t>
            </a:r>
          </a:p>
        </p:txBody>
      </p:sp>
      <p:sp>
        <p:nvSpPr>
          <p:cNvPr id="3" name="Text Placeholder 2"/>
          <p:cNvSpPr>
            <a:spLocks noGrp="1"/>
          </p:cNvSpPr>
          <p:nvPr>
            <p:ph type="body" sz="quarter" idx="10"/>
          </p:nvPr>
        </p:nvSpPr>
        <p:spPr>
          <a:xfrm>
            <a:off x="352425" y="1028700"/>
            <a:ext cx="8467725" cy="4992665"/>
          </a:xfrm>
        </p:spPr>
        <p:txBody>
          <a:bodyPr/>
          <a:lstStyle/>
          <a:p>
            <a:pPr lvl="0"/>
            <a:r>
              <a:rPr lang="en-US" dirty="0">
                <a:latin typeface="Arial" panose="020B0604020202020204" pitchFamily="34" charset="0"/>
                <a:cs typeface="Arial" panose="020B0604020202020204" pitchFamily="34" charset="0"/>
              </a:rPr>
              <a:t>Develop and implement policies and procedures based on the emergency plan and risk assessment. </a:t>
            </a:r>
          </a:p>
          <a:p>
            <a:pPr lvl="0"/>
            <a:endParaRPr lang="en-US" dirty="0">
              <a:latin typeface="Arial" panose="020B0604020202020204" pitchFamily="34" charset="0"/>
              <a:cs typeface="Arial" panose="020B0604020202020204" pitchFamily="34" charset="0"/>
            </a:endParaRPr>
          </a:p>
          <a:p>
            <a:pPr lvl="0"/>
            <a:r>
              <a:rPr lang="en-US" dirty="0">
                <a:latin typeface="Arial" panose="020B0604020202020204" pitchFamily="34" charset="0"/>
                <a:cs typeface="Arial" panose="020B0604020202020204" pitchFamily="34" charset="0"/>
              </a:rPr>
              <a:t>Policies and procedures must address a range of issues including subsistence needs, evacuation plans, procedures for sheltering in place, tracking patients and staff during an emergency.</a:t>
            </a:r>
          </a:p>
          <a:p>
            <a:pPr lvl="0"/>
            <a:endParaRPr lang="en-US" dirty="0">
              <a:latin typeface="Arial" panose="020B0604020202020204" pitchFamily="34" charset="0"/>
              <a:cs typeface="Arial" panose="020B0604020202020204" pitchFamily="34" charset="0"/>
            </a:endParaRPr>
          </a:p>
          <a:p>
            <a:pPr lvl="0"/>
            <a:r>
              <a:rPr lang="en-US" dirty="0">
                <a:latin typeface="Arial" panose="020B0604020202020204" pitchFamily="34" charset="0"/>
                <a:cs typeface="Arial" panose="020B0604020202020204" pitchFamily="34" charset="0"/>
              </a:rPr>
              <a:t>Review and update policies and procedures at least annually.</a:t>
            </a:r>
          </a:p>
          <a:p>
            <a:endParaRPr lang="en-US" dirty="0"/>
          </a:p>
        </p:txBody>
      </p:sp>
      <p:sp>
        <p:nvSpPr>
          <p:cNvPr id="5" name="Slide Number Placeholder 3" descr="Slide number 5" title="Slide number 5"/>
          <p:cNvSpPr txBox="1">
            <a:spLocks/>
          </p:cNvSpPr>
          <p:nvPr/>
        </p:nvSpPr>
        <p:spPr>
          <a:xfrm>
            <a:off x="6818240" y="6396106"/>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2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prstClr val="white"/>
                </a:solidFill>
                <a:latin typeface="Arial" panose="020B0604020202020204" pitchFamily="34" charset="0"/>
                <a:cs typeface="Arial" panose="020B0604020202020204" pitchFamily="34" charset="0"/>
              </a:rPr>
              <a:t>10</a:t>
            </a:r>
          </a:p>
        </p:txBody>
      </p:sp>
    </p:spTree>
    <p:extLst>
      <p:ext uri="{BB962C8B-B14F-4D97-AF65-F5344CB8AC3E}">
        <p14:creationId xmlns:p14="http://schemas.microsoft.com/office/powerpoint/2010/main" val="2070934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016" y="138609"/>
            <a:ext cx="8918713" cy="547192"/>
          </a:xfrm>
        </p:spPr>
        <p:txBody>
          <a:bodyPr/>
          <a:lstStyle/>
          <a:p>
            <a:r>
              <a:rPr lang="en-US" dirty="0">
                <a:latin typeface="Arial" panose="020B0604020202020204" pitchFamily="34" charset="0"/>
                <a:cs typeface="Arial" panose="020B0604020202020204" pitchFamily="34" charset="0"/>
              </a:rPr>
              <a:t>Communication Plan</a:t>
            </a:r>
          </a:p>
        </p:txBody>
      </p:sp>
      <p:sp>
        <p:nvSpPr>
          <p:cNvPr id="3" name="Text Placeholder 2"/>
          <p:cNvSpPr>
            <a:spLocks noGrp="1"/>
          </p:cNvSpPr>
          <p:nvPr>
            <p:ph type="body" sz="quarter" idx="10"/>
          </p:nvPr>
        </p:nvSpPr>
        <p:spPr>
          <a:xfrm>
            <a:off x="352425" y="1085850"/>
            <a:ext cx="8467725" cy="4935515"/>
          </a:xfrm>
        </p:spPr>
        <p:txBody>
          <a:bodyPr/>
          <a:lstStyle/>
          <a:p>
            <a:pPr lvl="0"/>
            <a:r>
              <a:rPr lang="en-US" dirty="0">
                <a:latin typeface="Arial" panose="020B0604020202020204" pitchFamily="34" charset="0"/>
                <a:cs typeface="Arial" panose="020B0604020202020204" pitchFamily="34" charset="0"/>
              </a:rPr>
              <a:t>Develop a communication plan that  complies with both Federal and State laws.  </a:t>
            </a:r>
          </a:p>
          <a:p>
            <a:pPr marL="0" lvl="0" indent="0">
              <a:buNone/>
            </a:pPr>
            <a:endParaRPr lang="en-US" dirty="0">
              <a:latin typeface="Arial" panose="020B0604020202020204" pitchFamily="34" charset="0"/>
              <a:cs typeface="Arial" panose="020B0604020202020204" pitchFamily="34" charset="0"/>
            </a:endParaRPr>
          </a:p>
          <a:p>
            <a:pPr lvl="0"/>
            <a:r>
              <a:rPr lang="en-US" dirty="0">
                <a:latin typeface="Arial" panose="020B0604020202020204" pitchFamily="34" charset="0"/>
                <a:cs typeface="Arial" panose="020B0604020202020204" pitchFamily="34" charset="0"/>
              </a:rPr>
              <a:t>Coordinate  patient care within the facility, across health care providers, and with state and local public health departments and emergency management systems.</a:t>
            </a:r>
          </a:p>
          <a:p>
            <a:pPr marL="0" lvl="0" indent="0">
              <a:buNone/>
            </a:pPr>
            <a:endParaRPr lang="en-US" dirty="0">
              <a:latin typeface="Arial" panose="020B0604020202020204" pitchFamily="34" charset="0"/>
              <a:cs typeface="Arial" panose="020B0604020202020204" pitchFamily="34" charset="0"/>
            </a:endParaRPr>
          </a:p>
          <a:p>
            <a:pPr lvl="0"/>
            <a:r>
              <a:rPr lang="en-US" dirty="0">
                <a:latin typeface="Arial" panose="020B0604020202020204" pitchFamily="34" charset="0"/>
                <a:cs typeface="Arial" panose="020B0604020202020204" pitchFamily="34" charset="0"/>
              </a:rPr>
              <a:t>Review and update plan annually.  </a:t>
            </a:r>
          </a:p>
          <a:p>
            <a:pPr marL="0" indent="0">
              <a:buNone/>
            </a:pPr>
            <a:endParaRPr lang="en-US" dirty="0"/>
          </a:p>
        </p:txBody>
      </p:sp>
      <p:sp>
        <p:nvSpPr>
          <p:cNvPr id="4" name="Slide Number Placeholder 3" descr="Slide number 5" title="Slide number 5"/>
          <p:cNvSpPr txBox="1">
            <a:spLocks/>
          </p:cNvSpPr>
          <p:nvPr/>
        </p:nvSpPr>
        <p:spPr>
          <a:xfrm>
            <a:off x="6818240" y="6396106"/>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2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prstClr val="white"/>
                </a:solidFill>
                <a:latin typeface="Arial" panose="020B0604020202020204" pitchFamily="34" charset="0"/>
                <a:cs typeface="Arial" panose="020B0604020202020204" pitchFamily="34" charset="0"/>
              </a:rPr>
              <a:t>11</a:t>
            </a:r>
          </a:p>
        </p:txBody>
      </p:sp>
    </p:spTree>
    <p:extLst>
      <p:ext uri="{BB962C8B-B14F-4D97-AF65-F5344CB8AC3E}">
        <p14:creationId xmlns:p14="http://schemas.microsoft.com/office/powerpoint/2010/main" val="1399038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016" y="138609"/>
            <a:ext cx="8918713" cy="547192"/>
          </a:xfrm>
        </p:spPr>
        <p:txBody>
          <a:bodyPr/>
          <a:lstStyle/>
          <a:p>
            <a:r>
              <a:rPr lang="en-US" dirty="0">
                <a:latin typeface="Arial" panose="020B0604020202020204" pitchFamily="34" charset="0"/>
                <a:cs typeface="Arial" panose="020B0604020202020204" pitchFamily="34" charset="0"/>
              </a:rPr>
              <a:t>Training and Testing Program</a:t>
            </a:r>
          </a:p>
        </p:txBody>
      </p:sp>
      <p:sp>
        <p:nvSpPr>
          <p:cNvPr id="3" name="Text Placeholder 2"/>
          <p:cNvSpPr>
            <a:spLocks noGrp="1"/>
          </p:cNvSpPr>
          <p:nvPr>
            <p:ph type="body" sz="quarter" idx="10"/>
          </p:nvPr>
        </p:nvSpPr>
        <p:spPr/>
        <p:txBody>
          <a:bodyPr/>
          <a:lstStyle/>
          <a:p>
            <a:pPr lvl="0"/>
            <a:r>
              <a:rPr lang="en-US" dirty="0">
                <a:latin typeface="Arial" panose="020B0604020202020204" pitchFamily="34" charset="0"/>
                <a:cs typeface="Arial" panose="020B0604020202020204" pitchFamily="34" charset="0"/>
              </a:rPr>
              <a:t>Develop and maintain training and testing programs, including initial training in policies and procedures. </a:t>
            </a:r>
          </a:p>
          <a:p>
            <a:pPr marL="0" lvl="0" indent="0">
              <a:buNone/>
            </a:pPr>
            <a:endParaRPr lang="en-US" dirty="0">
              <a:latin typeface="Arial" panose="020B0604020202020204" pitchFamily="34" charset="0"/>
              <a:cs typeface="Arial" panose="020B0604020202020204" pitchFamily="34" charset="0"/>
            </a:endParaRPr>
          </a:p>
          <a:p>
            <a:pPr lvl="0"/>
            <a:r>
              <a:rPr lang="en-US" dirty="0">
                <a:latin typeface="Arial" panose="020B0604020202020204" pitchFamily="34" charset="0"/>
                <a:cs typeface="Arial" panose="020B0604020202020204" pitchFamily="34" charset="0"/>
              </a:rPr>
              <a:t>Demonstrate knowledge of emergency procedures and provide training at least annually.</a:t>
            </a:r>
          </a:p>
          <a:p>
            <a:pPr marL="0" lvl="0" indent="0">
              <a:buNone/>
            </a:pPr>
            <a:endParaRPr lang="en-US" dirty="0">
              <a:latin typeface="Arial" panose="020B0604020202020204" pitchFamily="34" charset="0"/>
              <a:cs typeface="Arial" panose="020B0604020202020204" pitchFamily="34" charset="0"/>
            </a:endParaRPr>
          </a:p>
          <a:p>
            <a:pPr lvl="0"/>
            <a:r>
              <a:rPr lang="en-US" dirty="0">
                <a:latin typeface="Arial" panose="020B0604020202020204" pitchFamily="34" charset="0"/>
                <a:cs typeface="Arial" panose="020B0604020202020204" pitchFamily="34" charset="0"/>
              </a:rPr>
              <a:t>Conduct drills and exercises to test the emergency plan. </a:t>
            </a:r>
          </a:p>
        </p:txBody>
      </p:sp>
      <p:sp>
        <p:nvSpPr>
          <p:cNvPr id="4" name="Slide Number Placeholder 3" descr="Slide number 5" title="Slide number 5"/>
          <p:cNvSpPr txBox="1">
            <a:spLocks/>
          </p:cNvSpPr>
          <p:nvPr/>
        </p:nvSpPr>
        <p:spPr>
          <a:xfrm>
            <a:off x="6818240" y="6396106"/>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2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prstClr val="white"/>
                </a:solidFill>
                <a:latin typeface="Arial" panose="020B0604020202020204" pitchFamily="34" charset="0"/>
                <a:cs typeface="Arial" panose="020B0604020202020204" pitchFamily="34" charset="0"/>
              </a:rPr>
              <a:t>12</a:t>
            </a:r>
          </a:p>
        </p:txBody>
      </p:sp>
    </p:spTree>
    <p:extLst>
      <p:ext uri="{BB962C8B-B14F-4D97-AF65-F5344CB8AC3E}">
        <p14:creationId xmlns:p14="http://schemas.microsoft.com/office/powerpoint/2010/main" val="619829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&amp; Testing Requirements</a:t>
            </a:r>
          </a:p>
        </p:txBody>
      </p:sp>
      <p:sp>
        <p:nvSpPr>
          <p:cNvPr id="3" name="Text Placeholder 2"/>
          <p:cNvSpPr>
            <a:spLocks noGrp="1"/>
          </p:cNvSpPr>
          <p:nvPr>
            <p:ph type="body" sz="quarter" idx="10"/>
          </p:nvPr>
        </p:nvSpPr>
        <p:spPr/>
        <p:txBody>
          <a:bodyPr>
            <a:normAutofit fontScale="92500" lnSpcReduction="20000"/>
          </a:bodyPr>
          <a:lstStyle/>
          <a:p>
            <a:r>
              <a:rPr lang="en-US" sz="2300" dirty="0">
                <a:latin typeface="Arial" panose="020B0604020202020204" pitchFamily="34" charset="0"/>
                <a:cs typeface="Arial" panose="020B0604020202020204" pitchFamily="34" charset="0"/>
              </a:rPr>
              <a:t>Facilities are expected to meet all Training and Testing Requirements by the implementation date (</a:t>
            </a:r>
            <a:r>
              <a:rPr lang="en-US" sz="2300" dirty="0" smtClean="0">
                <a:latin typeface="Arial" panose="020B0604020202020204" pitchFamily="34" charset="0"/>
                <a:cs typeface="Arial" panose="020B0604020202020204" pitchFamily="34" charset="0"/>
              </a:rPr>
              <a:t>11/15/17).</a:t>
            </a:r>
            <a:endParaRPr lang="en-US" sz="2300" dirty="0">
              <a:latin typeface="Arial" panose="020B0604020202020204" pitchFamily="34" charset="0"/>
              <a:cs typeface="Arial" panose="020B0604020202020204" pitchFamily="34" charset="0"/>
            </a:endParaRPr>
          </a:p>
          <a:p>
            <a:pPr marL="0" indent="0">
              <a:buNone/>
            </a:pPr>
            <a:r>
              <a:rPr lang="en-US" sz="2300" dirty="0">
                <a:latin typeface="Arial" panose="020B0604020202020204" pitchFamily="34" charset="0"/>
                <a:cs typeface="Arial" panose="020B0604020202020204" pitchFamily="34" charset="0"/>
              </a:rPr>
              <a:t> </a:t>
            </a:r>
          </a:p>
          <a:p>
            <a:pPr lvl="1"/>
            <a:r>
              <a:rPr lang="en-US" sz="2300" dirty="0" smtClean="0">
                <a:latin typeface="Arial" panose="020B0604020202020204" pitchFamily="34" charset="0"/>
                <a:cs typeface="Arial" panose="020B0604020202020204" pitchFamily="34" charset="0"/>
              </a:rPr>
              <a:t>Participation </a:t>
            </a:r>
            <a:r>
              <a:rPr lang="en-US" sz="2300" dirty="0">
                <a:latin typeface="Arial" panose="020B0604020202020204" pitchFamily="34" charset="0"/>
                <a:cs typeface="Arial" panose="020B0604020202020204" pitchFamily="34" charset="0"/>
              </a:rPr>
              <a:t>in a full-scale exercise that is community-based or when a community-based exercise is not accessible, an individual, facility-based exercise</a:t>
            </a:r>
            <a:r>
              <a:rPr lang="en-US" sz="2300" dirty="0" smtClean="0">
                <a:latin typeface="Arial" panose="020B0604020202020204" pitchFamily="34" charset="0"/>
                <a:cs typeface="Arial" panose="020B0604020202020204" pitchFamily="34" charset="0"/>
              </a:rPr>
              <a:t>.</a:t>
            </a:r>
          </a:p>
          <a:p>
            <a:pPr marL="457200" lvl="1" indent="0">
              <a:buNone/>
            </a:pPr>
            <a:endParaRPr lang="en-US" sz="2300" dirty="0" smtClean="0">
              <a:latin typeface="Arial" panose="020B0604020202020204" pitchFamily="34" charset="0"/>
              <a:cs typeface="Arial" panose="020B0604020202020204" pitchFamily="34" charset="0"/>
            </a:endParaRPr>
          </a:p>
          <a:p>
            <a:r>
              <a:rPr lang="en-US" sz="2300" dirty="0">
                <a:latin typeface="Arial" panose="020B0604020202020204" pitchFamily="34" charset="0"/>
                <a:cs typeface="Arial" panose="020B0604020202020204" pitchFamily="34" charset="0"/>
              </a:rPr>
              <a:t>Conduct an additional exercise that may include, but is not limited to the following:</a:t>
            </a:r>
          </a:p>
          <a:p>
            <a:endParaRPr lang="en-US" sz="2300" dirty="0">
              <a:latin typeface="Arial" panose="020B0604020202020204" pitchFamily="34" charset="0"/>
              <a:cs typeface="Arial" panose="020B0604020202020204" pitchFamily="34" charset="0"/>
            </a:endParaRPr>
          </a:p>
          <a:p>
            <a:pPr lvl="1"/>
            <a:r>
              <a:rPr lang="en-US" sz="2300" dirty="0">
                <a:latin typeface="Arial" panose="020B0604020202020204" pitchFamily="34" charset="0"/>
                <a:cs typeface="Arial" panose="020B0604020202020204" pitchFamily="34" charset="0"/>
              </a:rPr>
              <a:t>A second full-scale exercise that is individual, facility-based.</a:t>
            </a:r>
          </a:p>
          <a:p>
            <a:pPr marL="457200" lvl="1" indent="0">
              <a:buNone/>
            </a:pPr>
            <a:endParaRPr lang="en-US" sz="2300" dirty="0">
              <a:latin typeface="Arial" panose="020B0604020202020204" pitchFamily="34" charset="0"/>
              <a:cs typeface="Arial" panose="020B0604020202020204" pitchFamily="34" charset="0"/>
            </a:endParaRPr>
          </a:p>
          <a:p>
            <a:pPr lvl="1"/>
            <a:r>
              <a:rPr lang="en-US" sz="2300" dirty="0">
                <a:latin typeface="Arial" panose="020B0604020202020204" pitchFamily="34" charset="0"/>
                <a:cs typeface="Arial" panose="020B0604020202020204" pitchFamily="34" charset="0"/>
              </a:rPr>
              <a:t>A tabletop exercise that includes a group discussion led by a facilitator, using a narrated, clinically-relevant emergency scenario, and a set of problem statements, directed messages, or prepared questions designed to challenge an emergency plan.</a:t>
            </a:r>
          </a:p>
          <a:p>
            <a:pPr lvl="1"/>
            <a:endParaRPr lang="en-US" sz="2300" dirty="0">
              <a:latin typeface="Arial" panose="020B0604020202020204" pitchFamily="34" charset="0"/>
              <a:cs typeface="Arial" panose="020B0604020202020204" pitchFamily="34" charset="0"/>
            </a:endParaRPr>
          </a:p>
        </p:txBody>
      </p:sp>
      <p:sp>
        <p:nvSpPr>
          <p:cNvPr id="4" name="Slide Number Placeholder 3" descr="Slide number 5" title="Slide number 5"/>
          <p:cNvSpPr txBox="1">
            <a:spLocks/>
          </p:cNvSpPr>
          <p:nvPr/>
        </p:nvSpPr>
        <p:spPr>
          <a:xfrm>
            <a:off x="6818240" y="6396106"/>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2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BD5121-540B-4B8E-81C0-E68BC5FA5238}" type="slidenum">
              <a:rPr lang="en-US" smtClean="0">
                <a:latin typeface="Arial" panose="020B0604020202020204" pitchFamily="34" charset="0"/>
                <a:cs typeface="Arial" panose="020B0604020202020204" pitchFamily="34" charset="0"/>
              </a:rPr>
              <a:t>9</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7018398"/>
      </p:ext>
    </p:extLst>
  </p:cSld>
  <p:clrMapOvr>
    <a:masterClrMapping/>
  </p:clrMapOvr>
</p:sld>
</file>

<file path=ppt/theme/theme1.xml><?xml version="1.0" encoding="utf-8"?>
<a:theme xmlns:a="http://schemas.openxmlformats.org/drawingml/2006/main" name="CMS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MS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0431CEF-FFBD-4C8D-889D-1FC810EA7CA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1351</TotalTime>
  <Words>4053</Words>
  <Application>Microsoft Office PowerPoint</Application>
  <PresentationFormat>On-screen Show (4:3)</PresentationFormat>
  <Paragraphs>271</Paragraphs>
  <Slides>32</Slides>
  <Notes>31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32</vt:i4>
      </vt:variant>
    </vt:vector>
  </HeadingPairs>
  <TitlesOfParts>
    <vt:vector size="36" baseType="lpstr">
      <vt:lpstr>Arial</vt:lpstr>
      <vt:lpstr>Calibri</vt:lpstr>
      <vt:lpstr>CMS_template</vt:lpstr>
      <vt:lpstr>2_CMS_template</vt:lpstr>
      <vt:lpstr>PowerPoint Presentation</vt:lpstr>
      <vt:lpstr>Final Rule</vt:lpstr>
      <vt:lpstr>Four Provisions for All Provider Types</vt:lpstr>
      <vt:lpstr>Risk Assessment and Planning</vt:lpstr>
      <vt:lpstr>All-Hazards Approach:</vt:lpstr>
      <vt:lpstr>Policies and Procedures</vt:lpstr>
      <vt:lpstr>Communication Plan</vt:lpstr>
      <vt:lpstr>Training and Testing Program</vt:lpstr>
      <vt:lpstr>Training &amp; Testing Requirements</vt:lpstr>
      <vt:lpstr>Training &amp; Testing Program Definitions</vt:lpstr>
      <vt:lpstr>Training &amp; Testing Program Definitions</vt:lpstr>
      <vt:lpstr>Training Exercises and “Annual” Requirement</vt:lpstr>
      <vt:lpstr>Training Exercises and “Annual” Requirement</vt:lpstr>
      <vt:lpstr>Final Rule- There are Requirements Which Vary by Provider Type</vt:lpstr>
      <vt:lpstr>Temperature Controls and  Emergency and Standby Power Systems</vt:lpstr>
      <vt:lpstr>Where are we now?</vt:lpstr>
      <vt:lpstr>Where are we now?</vt:lpstr>
      <vt:lpstr>Compliance</vt:lpstr>
      <vt:lpstr>The SCG Website</vt:lpstr>
      <vt:lpstr>The SCG Website</vt:lpstr>
      <vt:lpstr>CCN Numbers and Integrated Health Systems</vt:lpstr>
      <vt:lpstr>CCN Numbers and Integrated Health Systems</vt:lpstr>
      <vt:lpstr>CCN Numbers and Integrated Health Systems</vt:lpstr>
      <vt:lpstr>CCN Numbers and Integrated Health Systems</vt:lpstr>
      <vt:lpstr>CCN Numbers and Integrated Health Systems</vt:lpstr>
      <vt:lpstr>CCN Numbers and Integrated Health Systems</vt:lpstr>
      <vt:lpstr>CCN Numbers and Integrated Health Systems</vt:lpstr>
      <vt:lpstr>CCN Numbers and Integrated Health Systems</vt:lpstr>
      <vt:lpstr>Questions?</vt:lpstr>
      <vt:lpstr>Do not loose sight of the intent!</vt:lpstr>
      <vt:lpstr>Thank you!</vt:lpstr>
      <vt:lpstr>PowerPoint Presentation</vt:lpstr>
    </vt:vector>
  </TitlesOfParts>
  <Company>National Fire Protection Association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Moriarty, Stacey</dc:creator>
  <cp:keywords/>
  <cp:lastModifiedBy>Lisa Geraty</cp:lastModifiedBy>
  <cp:revision>83</cp:revision>
  <dcterms:created xsi:type="dcterms:W3CDTF">2014-02-02T03:56:18Z</dcterms:created>
  <dcterms:modified xsi:type="dcterms:W3CDTF">2017-11-17T18:46:50Z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TC102867909990</vt:lpwstr>
  </property>
  <property fmtid="{D5CDD505-2E9C-101B-9397-08002B2CF9AE}" pid="3" name="_NewReviewCycle">
    <vt:lpwstr/>
  </property>
</Properties>
</file>